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5"/>
    <p:sldMasterId id="2147483694" r:id="rId6"/>
  </p:sldMasterIdLst>
  <p:notesMasterIdLst>
    <p:notesMasterId r:id="rId16"/>
  </p:notesMasterIdLst>
  <p:handoutMasterIdLst>
    <p:handoutMasterId r:id="rId17"/>
  </p:handoutMasterIdLst>
  <p:sldIdLst>
    <p:sldId id="326" r:id="rId7"/>
    <p:sldId id="314" r:id="rId8"/>
    <p:sldId id="269" r:id="rId9"/>
    <p:sldId id="316" r:id="rId10"/>
    <p:sldId id="334" r:id="rId11"/>
    <p:sldId id="327" r:id="rId12"/>
    <p:sldId id="330" r:id="rId13"/>
    <p:sldId id="332" r:id="rId14"/>
    <p:sldId id="33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662A63"/>
    <a:srgbClr val="FF9900"/>
    <a:srgbClr val="E7EC14"/>
    <a:srgbClr val="19DB5A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9" autoAdjust="0"/>
    <p:restoredTop sz="92243" autoAdjust="0"/>
  </p:normalViewPr>
  <p:slideViewPr>
    <p:cSldViewPr snapToGrid="0">
      <p:cViewPr varScale="1">
        <p:scale>
          <a:sx n="105" d="100"/>
          <a:sy n="105" d="100"/>
        </p:scale>
        <p:origin x="94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Participant visits- 1/4/23 – 31/3/24 </a:t>
            </a:r>
          </a:p>
        </c:rich>
      </c:tx>
      <c:layout>
        <c:manualLayout>
          <c:xMode val="edge"/>
          <c:yMode val="edge"/>
          <c:x val="0.26422713480269144"/>
          <c:y val="3.86989985796147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9247594050743664E-2"/>
          <c:y val="0.17171296296296298"/>
          <c:w val="0.89019685039370078"/>
          <c:h val="0.61498432487605714"/>
        </c:manualLayout>
      </c:layout>
      <c:barChart>
        <c:barDir val="col"/>
        <c:grouping val="clustered"/>
        <c:varyColors val="0"/>
        <c:ser>
          <c:idx val="3"/>
          <c:order val="3"/>
          <c:tx>
            <c:strRef>
              <c:f>'Totals '!$E$4</c:f>
              <c:strCache>
                <c:ptCount val="1"/>
                <c:pt idx="0">
                  <c:v>Particpant visits 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'Totals '!$A$5:$A$11</c:f>
              <c:strCache>
                <c:ptCount val="7"/>
                <c:pt idx="0">
                  <c:v>MindfulTable tennis</c:v>
                </c:pt>
                <c:pt idx="1">
                  <c:v>Mindful Pilates </c:v>
                </c:pt>
                <c:pt idx="2">
                  <c:v>Eve Yoga Weds</c:v>
                </c:pt>
                <c:pt idx="3">
                  <c:v>Relax Swim weds</c:v>
                </c:pt>
                <c:pt idx="4">
                  <c:v>Mindful Walk</c:v>
                </c:pt>
                <c:pt idx="5">
                  <c:v>Daytime Yoga</c:v>
                </c:pt>
                <c:pt idx="6">
                  <c:v>Sound bath </c:v>
                </c:pt>
              </c:strCache>
            </c:strRef>
          </c:cat>
          <c:val>
            <c:numRef>
              <c:f>'Totals '!$E$5:$E$11</c:f>
              <c:numCache>
                <c:formatCode>General</c:formatCode>
                <c:ptCount val="7"/>
                <c:pt idx="0">
                  <c:v>597</c:v>
                </c:pt>
                <c:pt idx="1">
                  <c:v>493</c:v>
                </c:pt>
                <c:pt idx="2">
                  <c:v>853</c:v>
                </c:pt>
                <c:pt idx="3">
                  <c:v>1357</c:v>
                </c:pt>
                <c:pt idx="4">
                  <c:v>302</c:v>
                </c:pt>
                <c:pt idx="5">
                  <c:v>322</c:v>
                </c:pt>
                <c:pt idx="6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8D-4146-8AE2-D6F00AFEB2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0241568"/>
        <c:axId val="46023927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'Totals '!$B$4</c15:sqref>
                        </c15:formulaRef>
                      </c:ext>
                    </c:extLst>
                    <c:strCache>
                      <c:ptCount val="1"/>
                      <c:pt idx="0">
                        <c:v>Outgoings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'Totals '!$A$5:$A$11</c15:sqref>
                        </c15:formulaRef>
                      </c:ext>
                    </c:extLst>
                    <c:strCache>
                      <c:ptCount val="7"/>
                      <c:pt idx="0">
                        <c:v>MindfulTable tennis</c:v>
                      </c:pt>
                      <c:pt idx="1">
                        <c:v>Mindful Pilates </c:v>
                      </c:pt>
                      <c:pt idx="2">
                        <c:v>Eve Yoga Weds</c:v>
                      </c:pt>
                      <c:pt idx="3">
                        <c:v>Relax Swim weds</c:v>
                      </c:pt>
                      <c:pt idx="4">
                        <c:v>Mindful Walk</c:v>
                      </c:pt>
                      <c:pt idx="5">
                        <c:v>Daytime Yoga</c:v>
                      </c:pt>
                      <c:pt idx="6">
                        <c:v>Sound bath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'Totals '!$B$5:$B$11</c15:sqref>
                        </c15:formulaRef>
                      </c:ext>
                    </c:extLst>
                    <c:numCache>
                      <c:formatCode>"£"#,##0.00</c:formatCode>
                      <c:ptCount val="7"/>
                      <c:pt idx="0">
                        <c:v>828</c:v>
                      </c:pt>
                      <c:pt idx="1">
                        <c:v>1925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1775</c:v>
                      </c:pt>
                      <c:pt idx="6">
                        <c:v>504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B28D-4146-8AE2-D6F00AFEB26B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'Totals '!$C$4</c15:sqref>
                        </c15:formulaRef>
                      </c:ext>
                    </c:extLst>
                    <c:strCache>
                      <c:ptCount val="1"/>
                      <c:pt idx="0">
                        <c:v>Income 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'Totals '!$A$5:$A$11</c15:sqref>
                        </c15:formulaRef>
                      </c:ext>
                    </c:extLst>
                    <c:strCache>
                      <c:ptCount val="7"/>
                      <c:pt idx="0">
                        <c:v>MindfulTable tennis</c:v>
                      </c:pt>
                      <c:pt idx="1">
                        <c:v>Mindful Pilates </c:v>
                      </c:pt>
                      <c:pt idx="2">
                        <c:v>Eve Yoga Weds</c:v>
                      </c:pt>
                      <c:pt idx="3">
                        <c:v>Relax Swim weds</c:v>
                      </c:pt>
                      <c:pt idx="4">
                        <c:v>Mindful Walk</c:v>
                      </c:pt>
                      <c:pt idx="5">
                        <c:v>Daytime Yoga</c:v>
                      </c:pt>
                      <c:pt idx="6">
                        <c:v>Sound bath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'Totals '!$C$5:$C$11</c15:sqref>
                        </c15:formulaRef>
                      </c:ext>
                    </c:extLst>
                    <c:numCache>
                      <c:formatCode>"£"#,##0.00</c:formatCode>
                      <c:ptCount val="7"/>
                      <c:pt idx="0">
                        <c:v>1527</c:v>
                      </c:pt>
                      <c:pt idx="1">
                        <c:v>1479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966</c:v>
                      </c:pt>
                      <c:pt idx="6">
                        <c:v>414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B28D-4146-8AE2-D6F00AFEB26B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'Totals '!$D$4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'Totals '!$A$5:$A$11</c15:sqref>
                        </c15:formulaRef>
                      </c:ext>
                    </c:extLst>
                    <c:strCache>
                      <c:ptCount val="7"/>
                      <c:pt idx="0">
                        <c:v>MindfulTable tennis</c:v>
                      </c:pt>
                      <c:pt idx="1">
                        <c:v>Mindful Pilates </c:v>
                      </c:pt>
                      <c:pt idx="2">
                        <c:v>Eve Yoga Weds</c:v>
                      </c:pt>
                      <c:pt idx="3">
                        <c:v>Relax Swim weds</c:v>
                      </c:pt>
                      <c:pt idx="4">
                        <c:v>Mindful Walk</c:v>
                      </c:pt>
                      <c:pt idx="5">
                        <c:v>Daytime Yoga</c:v>
                      </c:pt>
                      <c:pt idx="6">
                        <c:v>Sound bath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'Totals '!$D$5:$D$11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B28D-4146-8AE2-D6F00AFEB26B}"/>
                  </c:ext>
                </c:extLst>
              </c15:ser>
            </c15:filteredBarSeries>
          </c:ext>
        </c:extLst>
      </c:barChart>
      <c:catAx>
        <c:axId val="46024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0239272"/>
        <c:crosses val="autoZero"/>
        <c:auto val="1"/>
        <c:lblAlgn val="ctr"/>
        <c:lblOffset val="100"/>
        <c:noMultiLvlLbl val="0"/>
      </c:catAx>
      <c:valAx>
        <c:axId val="460239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0241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l">
              <a:defRPr>
                <a:solidFill>
                  <a:schemeClr val="accent1">
                    <a:lumMod val="75000"/>
                  </a:schemeClr>
                </a:solidFill>
              </a:defRPr>
            </a:pPr>
            <a:r>
              <a:rPr lang="en-GB">
                <a:solidFill>
                  <a:schemeClr val="accent1">
                    <a:lumMod val="75000"/>
                  </a:schemeClr>
                </a:solidFill>
              </a:rPr>
              <a:t>Distribution of attendances</a:t>
            </a:r>
          </a:p>
        </c:rich>
      </c:tx>
      <c:layout>
        <c:manualLayout>
          <c:xMode val="edge"/>
          <c:yMode val="edge"/>
          <c:x val="0.12380503658174205"/>
          <c:y val="7.9998934016124054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"/>
          <c:y val="0.15902688328559147"/>
          <c:w val="0.64297634118385993"/>
          <c:h val="0.63398712892497067"/>
        </c:manualLayout>
      </c:layout>
      <c:pieChart>
        <c:varyColors val="1"/>
        <c:ser>
          <c:idx val="0"/>
          <c:order val="0"/>
          <c:tx>
            <c:strRef>
              <c:f>'23-24 Totals '!$B$4</c:f>
              <c:strCache>
                <c:ptCount val="1"/>
                <c:pt idx="0">
                  <c:v>Sessions </c:v>
                </c:pt>
              </c:strCache>
            </c:strRef>
          </c:tx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A8F-4EC9-8DD5-C802B35C536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1A8F-4EC9-8DD5-C802B35C5368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5-1A8F-4EC9-8DD5-C802B35C5368}"/>
              </c:ext>
            </c:extLst>
          </c:dPt>
          <c:dPt>
            <c:idx val="4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7-1A8F-4EC9-8DD5-C802B35C5368}"/>
              </c:ext>
            </c:extLst>
          </c:dPt>
          <c:dPt>
            <c:idx val="5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1A8F-4EC9-8DD5-C802B35C5368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B-1A8F-4EC9-8DD5-C802B35C5368}"/>
              </c:ext>
            </c:extLst>
          </c:dPt>
          <c:cat>
            <c:strRef>
              <c:f>'23-24 Totals '!$B$5:$B$8</c:f>
              <c:strCache>
                <c:ptCount val="4"/>
                <c:pt idx="0">
                  <c:v>Jane's daily + Overall income</c:v>
                </c:pt>
                <c:pt idx="1">
                  <c:v>Chair yoga </c:v>
                </c:pt>
                <c:pt idx="2">
                  <c:v>Chair dance </c:v>
                </c:pt>
                <c:pt idx="3">
                  <c:v>Chair cycle</c:v>
                </c:pt>
              </c:strCache>
            </c:strRef>
          </c:cat>
          <c:val>
            <c:numRef>
              <c:f>'23-24 Totals '!$F$5:$F$8</c:f>
              <c:numCache>
                <c:formatCode>General</c:formatCode>
                <c:ptCount val="4"/>
                <c:pt idx="0">
                  <c:v>2838</c:v>
                </c:pt>
                <c:pt idx="1">
                  <c:v>249</c:v>
                </c:pt>
                <c:pt idx="2">
                  <c:v>248</c:v>
                </c:pt>
                <c:pt idx="3">
                  <c:v>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A8F-4EC9-8DD5-C802B35C5368}"/>
            </c:ext>
          </c:extLst>
        </c:ser>
        <c:ser>
          <c:idx val="1"/>
          <c:order val="1"/>
          <c:tx>
            <c:strRef>
              <c:f>'23-24 Totals '!$B$4</c:f>
              <c:strCache>
                <c:ptCount val="1"/>
                <c:pt idx="0">
                  <c:v>Sessions </c:v>
                </c:pt>
              </c:strCache>
            </c:strRef>
          </c:tx>
          <c:cat>
            <c:strRef>
              <c:f>'23-24 Totals '!$B$5:$B$8</c:f>
              <c:strCache>
                <c:ptCount val="4"/>
                <c:pt idx="0">
                  <c:v>Jane's daily + Overall income</c:v>
                </c:pt>
                <c:pt idx="1">
                  <c:v>Chair yoga </c:v>
                </c:pt>
                <c:pt idx="2">
                  <c:v>Chair dance </c:v>
                </c:pt>
                <c:pt idx="3">
                  <c:v>Chair cycle</c:v>
                </c:pt>
              </c:strCache>
            </c:strRef>
          </c:cat>
          <c:val>
            <c:numRef>
              <c:f>'23-24 Totals '!$F$5:$F$7</c:f>
              <c:numCache>
                <c:formatCode>General</c:formatCode>
                <c:ptCount val="3"/>
                <c:pt idx="0">
                  <c:v>2838</c:v>
                </c:pt>
                <c:pt idx="1">
                  <c:v>249</c:v>
                </c:pt>
                <c:pt idx="2">
                  <c:v>248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A8F-4EC9-8DD5-C802B35C53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3109504157033336"/>
          <c:y val="0.42426734185964532"/>
          <c:w val="0.35670875317809581"/>
          <c:h val="0.21009841324593551"/>
        </c:manualLayout>
      </c:layout>
      <c:overlay val="0"/>
      <c:spPr>
        <a:noFill/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7CAC36-5239-400C-A398-8CA2ED8A175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FE18F2-64D7-4B2B-9A43-EF91D4B1FB9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Chair Yoga </a:t>
          </a:r>
          <a:endParaRPr lang="en-US" dirty="0"/>
        </a:p>
      </dgm:t>
    </dgm:pt>
    <dgm:pt modelId="{A54C3686-4957-4E47-810D-23A9904127C6}" type="parTrans" cxnId="{B6E2408D-9321-47BD-AC5F-2EC00D47065C}">
      <dgm:prSet/>
      <dgm:spPr/>
      <dgm:t>
        <a:bodyPr/>
        <a:lstStyle/>
        <a:p>
          <a:endParaRPr lang="en-US"/>
        </a:p>
      </dgm:t>
    </dgm:pt>
    <dgm:pt modelId="{B915C9B5-C98B-4C7E-9526-139EAA353645}" type="sibTrans" cxnId="{B6E2408D-9321-47BD-AC5F-2EC00D47065C}">
      <dgm:prSet/>
      <dgm:spPr/>
      <dgm:t>
        <a:bodyPr/>
        <a:lstStyle/>
        <a:p>
          <a:endParaRPr lang="en-US"/>
        </a:p>
      </dgm:t>
    </dgm:pt>
    <dgm:pt modelId="{AE9B2385-3178-4EEE-B695-8F233693092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Chair Dance </a:t>
          </a:r>
          <a:endParaRPr lang="en-US" dirty="0"/>
        </a:p>
      </dgm:t>
    </dgm:pt>
    <dgm:pt modelId="{82988A53-C02D-4E25-A7FE-FE85DE932084}" type="parTrans" cxnId="{F90674B2-5AEB-4EEF-9F99-32FAEA401615}">
      <dgm:prSet/>
      <dgm:spPr/>
      <dgm:t>
        <a:bodyPr/>
        <a:lstStyle/>
        <a:p>
          <a:endParaRPr lang="en-US"/>
        </a:p>
      </dgm:t>
    </dgm:pt>
    <dgm:pt modelId="{A01288DD-A4DD-419E-A5B1-0D6A20011E1C}" type="sibTrans" cxnId="{F90674B2-5AEB-4EEF-9F99-32FAEA401615}">
      <dgm:prSet/>
      <dgm:spPr/>
      <dgm:t>
        <a:bodyPr/>
        <a:lstStyle/>
        <a:p>
          <a:endParaRPr lang="en-US"/>
        </a:p>
      </dgm:t>
    </dgm:pt>
    <dgm:pt modelId="{B6702335-49E4-4D32-805C-34175901E60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Chair Cycling </a:t>
          </a:r>
          <a:endParaRPr lang="en-US" dirty="0"/>
        </a:p>
      </dgm:t>
    </dgm:pt>
    <dgm:pt modelId="{E93ED0E6-B948-49F6-89AE-E12D01900F53}" type="parTrans" cxnId="{45BD51AC-50DB-4DC4-A12C-12DC0C0EF798}">
      <dgm:prSet/>
      <dgm:spPr/>
      <dgm:t>
        <a:bodyPr/>
        <a:lstStyle/>
        <a:p>
          <a:endParaRPr lang="en-US"/>
        </a:p>
      </dgm:t>
    </dgm:pt>
    <dgm:pt modelId="{3481E11E-0134-42A4-91C4-FF7EB9C26C7F}" type="sibTrans" cxnId="{45BD51AC-50DB-4DC4-A12C-12DC0C0EF798}">
      <dgm:prSet/>
      <dgm:spPr/>
      <dgm:t>
        <a:bodyPr/>
        <a:lstStyle/>
        <a:p>
          <a:endParaRPr lang="en-US"/>
        </a:p>
      </dgm:t>
    </dgm:pt>
    <dgm:pt modelId="{117CFC4C-1A3F-4FC1-98FC-B0B4839FDC0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Jane’s gentle exercise </a:t>
          </a:r>
          <a:endParaRPr lang="en-US" dirty="0"/>
        </a:p>
      </dgm:t>
    </dgm:pt>
    <dgm:pt modelId="{0EC9EA3E-4130-4237-A47F-C1AD04B6B8E8}" type="parTrans" cxnId="{097F1B14-D35F-4572-B1AB-21578C234CDE}">
      <dgm:prSet/>
      <dgm:spPr/>
      <dgm:t>
        <a:bodyPr/>
        <a:lstStyle/>
        <a:p>
          <a:endParaRPr lang="en-US"/>
        </a:p>
      </dgm:t>
    </dgm:pt>
    <dgm:pt modelId="{AF666D94-A5B1-414F-965F-372188CA98D9}" type="sibTrans" cxnId="{097F1B14-D35F-4572-B1AB-21578C234CDE}">
      <dgm:prSet/>
      <dgm:spPr/>
      <dgm:t>
        <a:bodyPr/>
        <a:lstStyle/>
        <a:p>
          <a:endParaRPr lang="en-US"/>
        </a:p>
      </dgm:t>
    </dgm:pt>
    <dgm:pt modelId="{1E160D00-594F-4316-82B6-D902A2A0C543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Janes Chair based exercise and Parkinson’s support</a:t>
          </a:r>
          <a:endParaRPr lang="en-US" dirty="0"/>
        </a:p>
      </dgm:t>
    </dgm:pt>
    <dgm:pt modelId="{C1A82409-DB7B-452C-9EA5-2E0A7367757B}" type="parTrans" cxnId="{FE4D77ED-5581-40EC-9CD1-27D56A0AD82A}">
      <dgm:prSet/>
      <dgm:spPr/>
      <dgm:t>
        <a:bodyPr/>
        <a:lstStyle/>
        <a:p>
          <a:endParaRPr lang="en-US"/>
        </a:p>
      </dgm:t>
    </dgm:pt>
    <dgm:pt modelId="{66CBF30A-C6BA-47CB-AAD7-1F890EB98369}" type="sibTrans" cxnId="{FE4D77ED-5581-40EC-9CD1-27D56A0AD82A}">
      <dgm:prSet/>
      <dgm:spPr/>
      <dgm:t>
        <a:bodyPr/>
        <a:lstStyle/>
        <a:p>
          <a:endParaRPr lang="en-US"/>
        </a:p>
      </dgm:t>
    </dgm:pt>
    <dgm:pt modelId="{A7E3B5E0-7F53-4191-AC96-A69D48144F1E}" type="pres">
      <dgm:prSet presAssocID="{3C7CAC36-5239-400C-A398-8CA2ED8A1751}" presName="root" presStyleCnt="0">
        <dgm:presLayoutVars>
          <dgm:dir/>
          <dgm:resizeHandles val="exact"/>
        </dgm:presLayoutVars>
      </dgm:prSet>
      <dgm:spPr/>
    </dgm:pt>
    <dgm:pt modelId="{FFAA44DD-6900-496D-AD3C-C5288D52B38A}" type="pres">
      <dgm:prSet presAssocID="{B7FE18F2-64D7-4B2B-9A43-EF91D4B1FB9B}" presName="compNode" presStyleCnt="0"/>
      <dgm:spPr/>
    </dgm:pt>
    <dgm:pt modelId="{344E4786-D272-4396-8F73-0F4D1AD282F2}" type="pres">
      <dgm:prSet presAssocID="{B7FE18F2-64D7-4B2B-9A43-EF91D4B1FB9B}" presName="bgRect" presStyleLbl="bgShp" presStyleIdx="0" presStyleCnt="5"/>
      <dgm:spPr/>
    </dgm:pt>
    <dgm:pt modelId="{AEBE4114-A5D1-432C-ABE5-B15DAD891347}" type="pres">
      <dgm:prSet presAssocID="{B7FE18F2-64D7-4B2B-9A43-EF91D4B1FB9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7663015B-F948-4723-BAE9-234B1EDCE25D}" type="pres">
      <dgm:prSet presAssocID="{B7FE18F2-64D7-4B2B-9A43-EF91D4B1FB9B}" presName="spaceRect" presStyleCnt="0"/>
      <dgm:spPr/>
    </dgm:pt>
    <dgm:pt modelId="{6BC74E17-9525-42C7-9AB7-5C3B23AA3BF5}" type="pres">
      <dgm:prSet presAssocID="{B7FE18F2-64D7-4B2B-9A43-EF91D4B1FB9B}" presName="parTx" presStyleLbl="revTx" presStyleIdx="0" presStyleCnt="5">
        <dgm:presLayoutVars>
          <dgm:chMax val="0"/>
          <dgm:chPref val="0"/>
        </dgm:presLayoutVars>
      </dgm:prSet>
      <dgm:spPr/>
    </dgm:pt>
    <dgm:pt modelId="{EC47A0CB-511E-4193-89D3-D0009B4B5CC4}" type="pres">
      <dgm:prSet presAssocID="{B915C9B5-C98B-4C7E-9526-139EAA353645}" presName="sibTrans" presStyleCnt="0"/>
      <dgm:spPr/>
    </dgm:pt>
    <dgm:pt modelId="{44794E11-3D7A-4603-A53F-0CBD9FCB17D4}" type="pres">
      <dgm:prSet presAssocID="{AE9B2385-3178-4EEE-B695-8F2336930920}" presName="compNode" presStyleCnt="0"/>
      <dgm:spPr/>
    </dgm:pt>
    <dgm:pt modelId="{6DF0A50C-1B4A-445C-924E-E4D52BA2C2C8}" type="pres">
      <dgm:prSet presAssocID="{AE9B2385-3178-4EEE-B695-8F2336930920}" presName="bgRect" presStyleLbl="bgShp" presStyleIdx="1" presStyleCnt="5"/>
      <dgm:spPr/>
    </dgm:pt>
    <dgm:pt modelId="{D569F25F-FD54-471C-85A6-25E881B24FBB}" type="pres">
      <dgm:prSet presAssocID="{AE9B2385-3178-4EEE-B695-8F233693092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2F61C3DE-2363-4CFD-B03E-E5F3D8178C18}" type="pres">
      <dgm:prSet presAssocID="{AE9B2385-3178-4EEE-B695-8F2336930920}" presName="spaceRect" presStyleCnt="0"/>
      <dgm:spPr/>
    </dgm:pt>
    <dgm:pt modelId="{59C2D892-7F08-407E-B16C-13879E201B37}" type="pres">
      <dgm:prSet presAssocID="{AE9B2385-3178-4EEE-B695-8F2336930920}" presName="parTx" presStyleLbl="revTx" presStyleIdx="1" presStyleCnt="5">
        <dgm:presLayoutVars>
          <dgm:chMax val="0"/>
          <dgm:chPref val="0"/>
        </dgm:presLayoutVars>
      </dgm:prSet>
      <dgm:spPr/>
    </dgm:pt>
    <dgm:pt modelId="{9A42B8AA-F63B-4E35-BA17-0B135AAF1317}" type="pres">
      <dgm:prSet presAssocID="{A01288DD-A4DD-419E-A5B1-0D6A20011E1C}" presName="sibTrans" presStyleCnt="0"/>
      <dgm:spPr/>
    </dgm:pt>
    <dgm:pt modelId="{F2C0CA18-86D8-444F-A4B3-C218CA9FA4F6}" type="pres">
      <dgm:prSet presAssocID="{B6702335-49E4-4D32-805C-34175901E60F}" presName="compNode" presStyleCnt="0"/>
      <dgm:spPr/>
    </dgm:pt>
    <dgm:pt modelId="{2037AE30-95BE-4DBB-9C0C-643A216D2B5E}" type="pres">
      <dgm:prSet presAssocID="{B6702335-49E4-4D32-805C-34175901E60F}" presName="bgRect" presStyleLbl="bgShp" presStyleIdx="2" presStyleCnt="5"/>
      <dgm:spPr/>
    </dgm:pt>
    <dgm:pt modelId="{731B2B2D-F97B-4058-9555-DA7431C96198}" type="pres">
      <dgm:prSet presAssocID="{B6702335-49E4-4D32-805C-34175901E60F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CB9EF666-4665-4A9F-B0FB-224CC045B457}" type="pres">
      <dgm:prSet presAssocID="{B6702335-49E4-4D32-805C-34175901E60F}" presName="spaceRect" presStyleCnt="0"/>
      <dgm:spPr/>
    </dgm:pt>
    <dgm:pt modelId="{D743B388-6C5C-4DA3-8EFF-FBAB2FDA00FE}" type="pres">
      <dgm:prSet presAssocID="{B6702335-49E4-4D32-805C-34175901E60F}" presName="parTx" presStyleLbl="revTx" presStyleIdx="2" presStyleCnt="5">
        <dgm:presLayoutVars>
          <dgm:chMax val="0"/>
          <dgm:chPref val="0"/>
        </dgm:presLayoutVars>
      </dgm:prSet>
      <dgm:spPr/>
    </dgm:pt>
    <dgm:pt modelId="{0054072A-CA8A-475D-92D0-6F59B56FFFC7}" type="pres">
      <dgm:prSet presAssocID="{3481E11E-0134-42A4-91C4-FF7EB9C26C7F}" presName="sibTrans" presStyleCnt="0"/>
      <dgm:spPr/>
    </dgm:pt>
    <dgm:pt modelId="{45D0E4B0-89E0-4C94-824B-1AEBEA34F6D8}" type="pres">
      <dgm:prSet presAssocID="{117CFC4C-1A3F-4FC1-98FC-B0B4839FDC04}" presName="compNode" presStyleCnt="0"/>
      <dgm:spPr/>
    </dgm:pt>
    <dgm:pt modelId="{8CA942F6-1EA4-4573-9CA7-1A129E4A84A2}" type="pres">
      <dgm:prSet presAssocID="{117CFC4C-1A3F-4FC1-98FC-B0B4839FDC04}" presName="bgRect" presStyleLbl="bgShp" presStyleIdx="3" presStyleCnt="5"/>
      <dgm:spPr/>
    </dgm:pt>
    <dgm:pt modelId="{47841E0B-CF29-46BA-903E-1F90DD4920E1}" type="pres">
      <dgm:prSet presAssocID="{117CFC4C-1A3F-4FC1-98FC-B0B4839FDC04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C23FADCB-713F-4389-8591-67ACE12D59B7}" type="pres">
      <dgm:prSet presAssocID="{117CFC4C-1A3F-4FC1-98FC-B0B4839FDC04}" presName="spaceRect" presStyleCnt="0"/>
      <dgm:spPr/>
    </dgm:pt>
    <dgm:pt modelId="{8B7394C7-9F7E-4DDD-89E4-0CAAE3B77701}" type="pres">
      <dgm:prSet presAssocID="{117CFC4C-1A3F-4FC1-98FC-B0B4839FDC04}" presName="parTx" presStyleLbl="revTx" presStyleIdx="3" presStyleCnt="5">
        <dgm:presLayoutVars>
          <dgm:chMax val="0"/>
          <dgm:chPref val="0"/>
        </dgm:presLayoutVars>
      </dgm:prSet>
      <dgm:spPr/>
    </dgm:pt>
    <dgm:pt modelId="{0BA07E32-CD24-42AD-859A-871BF556B463}" type="pres">
      <dgm:prSet presAssocID="{AF666D94-A5B1-414F-965F-372188CA98D9}" presName="sibTrans" presStyleCnt="0"/>
      <dgm:spPr/>
    </dgm:pt>
    <dgm:pt modelId="{D2514A7E-8126-41CB-9558-883274AC0313}" type="pres">
      <dgm:prSet presAssocID="{1E160D00-594F-4316-82B6-D902A2A0C543}" presName="compNode" presStyleCnt="0"/>
      <dgm:spPr/>
    </dgm:pt>
    <dgm:pt modelId="{9F2A6C14-91B2-4656-8126-2392EBBDEDFA}" type="pres">
      <dgm:prSet presAssocID="{1E160D00-594F-4316-82B6-D902A2A0C543}" presName="bgRect" presStyleLbl="bgShp" presStyleIdx="4" presStyleCnt="5"/>
      <dgm:spPr/>
    </dgm:pt>
    <dgm:pt modelId="{A038D406-3764-40F7-BCD7-938C17BE7B0C}" type="pres">
      <dgm:prSet presAssocID="{1E160D00-594F-4316-82B6-D902A2A0C543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3160A764-AE3B-4A88-A3E9-E59E00F88262}" type="pres">
      <dgm:prSet presAssocID="{1E160D00-594F-4316-82B6-D902A2A0C543}" presName="spaceRect" presStyleCnt="0"/>
      <dgm:spPr/>
    </dgm:pt>
    <dgm:pt modelId="{F5AF81FD-D6B2-4D1D-9D78-AF8034DB595B}" type="pres">
      <dgm:prSet presAssocID="{1E160D00-594F-4316-82B6-D902A2A0C543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B0BD9F00-8023-42FF-9D12-C75F5B5495AE}" type="presOf" srcId="{1E160D00-594F-4316-82B6-D902A2A0C543}" destId="{F5AF81FD-D6B2-4D1D-9D78-AF8034DB595B}" srcOrd="0" destOrd="0" presId="urn:microsoft.com/office/officeart/2018/2/layout/IconVerticalSolidList"/>
    <dgm:cxn modelId="{097F1B14-D35F-4572-B1AB-21578C234CDE}" srcId="{3C7CAC36-5239-400C-A398-8CA2ED8A1751}" destId="{117CFC4C-1A3F-4FC1-98FC-B0B4839FDC04}" srcOrd="3" destOrd="0" parTransId="{0EC9EA3E-4130-4237-A47F-C1AD04B6B8E8}" sibTransId="{AF666D94-A5B1-414F-965F-372188CA98D9}"/>
    <dgm:cxn modelId="{65C94C78-598B-4681-9449-BB2B4CD7DDC7}" type="presOf" srcId="{117CFC4C-1A3F-4FC1-98FC-B0B4839FDC04}" destId="{8B7394C7-9F7E-4DDD-89E4-0CAAE3B77701}" srcOrd="0" destOrd="0" presId="urn:microsoft.com/office/officeart/2018/2/layout/IconVerticalSolidList"/>
    <dgm:cxn modelId="{B6E2408D-9321-47BD-AC5F-2EC00D47065C}" srcId="{3C7CAC36-5239-400C-A398-8CA2ED8A1751}" destId="{B7FE18F2-64D7-4B2B-9A43-EF91D4B1FB9B}" srcOrd="0" destOrd="0" parTransId="{A54C3686-4957-4E47-810D-23A9904127C6}" sibTransId="{B915C9B5-C98B-4C7E-9526-139EAA353645}"/>
    <dgm:cxn modelId="{7A5F76A2-2994-4525-A176-E7419C1C32E5}" type="presOf" srcId="{AE9B2385-3178-4EEE-B695-8F2336930920}" destId="{59C2D892-7F08-407E-B16C-13879E201B37}" srcOrd="0" destOrd="0" presId="urn:microsoft.com/office/officeart/2018/2/layout/IconVerticalSolidList"/>
    <dgm:cxn modelId="{B8DE0CA5-0527-418C-B3FC-B5694C0489C1}" type="presOf" srcId="{B6702335-49E4-4D32-805C-34175901E60F}" destId="{D743B388-6C5C-4DA3-8EFF-FBAB2FDA00FE}" srcOrd="0" destOrd="0" presId="urn:microsoft.com/office/officeart/2018/2/layout/IconVerticalSolidList"/>
    <dgm:cxn modelId="{59A993A5-6A50-40BA-BC28-A2A1890CEA73}" type="presOf" srcId="{3C7CAC36-5239-400C-A398-8CA2ED8A1751}" destId="{A7E3B5E0-7F53-4191-AC96-A69D48144F1E}" srcOrd="0" destOrd="0" presId="urn:microsoft.com/office/officeart/2018/2/layout/IconVerticalSolidList"/>
    <dgm:cxn modelId="{45BD51AC-50DB-4DC4-A12C-12DC0C0EF798}" srcId="{3C7CAC36-5239-400C-A398-8CA2ED8A1751}" destId="{B6702335-49E4-4D32-805C-34175901E60F}" srcOrd="2" destOrd="0" parTransId="{E93ED0E6-B948-49F6-89AE-E12D01900F53}" sibTransId="{3481E11E-0134-42A4-91C4-FF7EB9C26C7F}"/>
    <dgm:cxn modelId="{F90674B2-5AEB-4EEF-9F99-32FAEA401615}" srcId="{3C7CAC36-5239-400C-A398-8CA2ED8A1751}" destId="{AE9B2385-3178-4EEE-B695-8F2336930920}" srcOrd="1" destOrd="0" parTransId="{82988A53-C02D-4E25-A7FE-FE85DE932084}" sibTransId="{A01288DD-A4DD-419E-A5B1-0D6A20011E1C}"/>
    <dgm:cxn modelId="{D0341AD6-C34E-4A38-A87F-33FB5C985AFD}" type="presOf" srcId="{B7FE18F2-64D7-4B2B-9A43-EF91D4B1FB9B}" destId="{6BC74E17-9525-42C7-9AB7-5C3B23AA3BF5}" srcOrd="0" destOrd="0" presId="urn:microsoft.com/office/officeart/2018/2/layout/IconVerticalSolidList"/>
    <dgm:cxn modelId="{FE4D77ED-5581-40EC-9CD1-27D56A0AD82A}" srcId="{3C7CAC36-5239-400C-A398-8CA2ED8A1751}" destId="{1E160D00-594F-4316-82B6-D902A2A0C543}" srcOrd="4" destOrd="0" parTransId="{C1A82409-DB7B-452C-9EA5-2E0A7367757B}" sibTransId="{66CBF30A-C6BA-47CB-AAD7-1F890EB98369}"/>
    <dgm:cxn modelId="{6705A75A-D790-4D5A-9EF3-2826FAF90128}" type="presParOf" srcId="{A7E3B5E0-7F53-4191-AC96-A69D48144F1E}" destId="{FFAA44DD-6900-496D-AD3C-C5288D52B38A}" srcOrd="0" destOrd="0" presId="urn:microsoft.com/office/officeart/2018/2/layout/IconVerticalSolidList"/>
    <dgm:cxn modelId="{B7005468-670B-4093-B58C-02452F835E69}" type="presParOf" srcId="{FFAA44DD-6900-496D-AD3C-C5288D52B38A}" destId="{344E4786-D272-4396-8F73-0F4D1AD282F2}" srcOrd="0" destOrd="0" presId="urn:microsoft.com/office/officeart/2018/2/layout/IconVerticalSolidList"/>
    <dgm:cxn modelId="{4F9B54F6-0037-4F26-B1AF-73E2FB7C60AA}" type="presParOf" srcId="{FFAA44DD-6900-496D-AD3C-C5288D52B38A}" destId="{AEBE4114-A5D1-432C-ABE5-B15DAD891347}" srcOrd="1" destOrd="0" presId="urn:microsoft.com/office/officeart/2018/2/layout/IconVerticalSolidList"/>
    <dgm:cxn modelId="{D904C92A-392C-4BD5-AE57-A6AF92C91D4F}" type="presParOf" srcId="{FFAA44DD-6900-496D-AD3C-C5288D52B38A}" destId="{7663015B-F948-4723-BAE9-234B1EDCE25D}" srcOrd="2" destOrd="0" presId="urn:microsoft.com/office/officeart/2018/2/layout/IconVerticalSolidList"/>
    <dgm:cxn modelId="{C0ABBAE3-3EAB-4D3A-96B2-C92D46302723}" type="presParOf" srcId="{FFAA44DD-6900-496D-AD3C-C5288D52B38A}" destId="{6BC74E17-9525-42C7-9AB7-5C3B23AA3BF5}" srcOrd="3" destOrd="0" presId="urn:microsoft.com/office/officeart/2018/2/layout/IconVerticalSolidList"/>
    <dgm:cxn modelId="{75CDB787-671E-4870-AD53-CB7ACD3246E8}" type="presParOf" srcId="{A7E3B5E0-7F53-4191-AC96-A69D48144F1E}" destId="{EC47A0CB-511E-4193-89D3-D0009B4B5CC4}" srcOrd="1" destOrd="0" presId="urn:microsoft.com/office/officeart/2018/2/layout/IconVerticalSolidList"/>
    <dgm:cxn modelId="{B157D067-D79B-4508-8F22-47DC4AAA6D5F}" type="presParOf" srcId="{A7E3B5E0-7F53-4191-AC96-A69D48144F1E}" destId="{44794E11-3D7A-4603-A53F-0CBD9FCB17D4}" srcOrd="2" destOrd="0" presId="urn:microsoft.com/office/officeart/2018/2/layout/IconVerticalSolidList"/>
    <dgm:cxn modelId="{FBAE2AD9-37B4-4E39-BDC6-4B51C1DE1048}" type="presParOf" srcId="{44794E11-3D7A-4603-A53F-0CBD9FCB17D4}" destId="{6DF0A50C-1B4A-445C-924E-E4D52BA2C2C8}" srcOrd="0" destOrd="0" presId="urn:microsoft.com/office/officeart/2018/2/layout/IconVerticalSolidList"/>
    <dgm:cxn modelId="{9C38E789-A495-4D47-8BDB-C1B4ED17A312}" type="presParOf" srcId="{44794E11-3D7A-4603-A53F-0CBD9FCB17D4}" destId="{D569F25F-FD54-471C-85A6-25E881B24FBB}" srcOrd="1" destOrd="0" presId="urn:microsoft.com/office/officeart/2018/2/layout/IconVerticalSolidList"/>
    <dgm:cxn modelId="{0AAE37C2-EA5A-409E-BC90-AEDAEF5F20F1}" type="presParOf" srcId="{44794E11-3D7A-4603-A53F-0CBD9FCB17D4}" destId="{2F61C3DE-2363-4CFD-B03E-E5F3D8178C18}" srcOrd="2" destOrd="0" presId="urn:microsoft.com/office/officeart/2018/2/layout/IconVerticalSolidList"/>
    <dgm:cxn modelId="{9488F0FA-12E2-4AB4-867D-0850C17BE6F3}" type="presParOf" srcId="{44794E11-3D7A-4603-A53F-0CBD9FCB17D4}" destId="{59C2D892-7F08-407E-B16C-13879E201B37}" srcOrd="3" destOrd="0" presId="urn:microsoft.com/office/officeart/2018/2/layout/IconVerticalSolidList"/>
    <dgm:cxn modelId="{8C878934-EFE5-4EFA-ABC7-8BF3733D8C95}" type="presParOf" srcId="{A7E3B5E0-7F53-4191-AC96-A69D48144F1E}" destId="{9A42B8AA-F63B-4E35-BA17-0B135AAF1317}" srcOrd="3" destOrd="0" presId="urn:microsoft.com/office/officeart/2018/2/layout/IconVerticalSolidList"/>
    <dgm:cxn modelId="{625D4695-2994-4C63-B8C3-603CE4A3B5EF}" type="presParOf" srcId="{A7E3B5E0-7F53-4191-AC96-A69D48144F1E}" destId="{F2C0CA18-86D8-444F-A4B3-C218CA9FA4F6}" srcOrd="4" destOrd="0" presId="urn:microsoft.com/office/officeart/2018/2/layout/IconVerticalSolidList"/>
    <dgm:cxn modelId="{5EA81FD2-6843-48FF-A5F5-3CE0B98DD72B}" type="presParOf" srcId="{F2C0CA18-86D8-444F-A4B3-C218CA9FA4F6}" destId="{2037AE30-95BE-4DBB-9C0C-643A216D2B5E}" srcOrd="0" destOrd="0" presId="urn:microsoft.com/office/officeart/2018/2/layout/IconVerticalSolidList"/>
    <dgm:cxn modelId="{3306B908-8C6E-4F41-B69E-B46339A7BAC7}" type="presParOf" srcId="{F2C0CA18-86D8-444F-A4B3-C218CA9FA4F6}" destId="{731B2B2D-F97B-4058-9555-DA7431C96198}" srcOrd="1" destOrd="0" presId="urn:microsoft.com/office/officeart/2018/2/layout/IconVerticalSolidList"/>
    <dgm:cxn modelId="{65638015-46EA-4AC2-BD98-7F1FD2A3E995}" type="presParOf" srcId="{F2C0CA18-86D8-444F-A4B3-C218CA9FA4F6}" destId="{CB9EF666-4665-4A9F-B0FB-224CC045B457}" srcOrd="2" destOrd="0" presId="urn:microsoft.com/office/officeart/2018/2/layout/IconVerticalSolidList"/>
    <dgm:cxn modelId="{16A286C6-E608-49B4-BE82-556536F95FF5}" type="presParOf" srcId="{F2C0CA18-86D8-444F-A4B3-C218CA9FA4F6}" destId="{D743B388-6C5C-4DA3-8EFF-FBAB2FDA00FE}" srcOrd="3" destOrd="0" presId="urn:microsoft.com/office/officeart/2018/2/layout/IconVerticalSolidList"/>
    <dgm:cxn modelId="{3FB3ED70-A6A3-408E-993C-7F0BB0A6CF53}" type="presParOf" srcId="{A7E3B5E0-7F53-4191-AC96-A69D48144F1E}" destId="{0054072A-CA8A-475D-92D0-6F59B56FFFC7}" srcOrd="5" destOrd="0" presId="urn:microsoft.com/office/officeart/2018/2/layout/IconVerticalSolidList"/>
    <dgm:cxn modelId="{12EA59EC-2324-4C28-A122-2795D9F45367}" type="presParOf" srcId="{A7E3B5E0-7F53-4191-AC96-A69D48144F1E}" destId="{45D0E4B0-89E0-4C94-824B-1AEBEA34F6D8}" srcOrd="6" destOrd="0" presId="urn:microsoft.com/office/officeart/2018/2/layout/IconVerticalSolidList"/>
    <dgm:cxn modelId="{F475665A-9C7C-4EFC-890F-D07A695083F1}" type="presParOf" srcId="{45D0E4B0-89E0-4C94-824B-1AEBEA34F6D8}" destId="{8CA942F6-1EA4-4573-9CA7-1A129E4A84A2}" srcOrd="0" destOrd="0" presId="urn:microsoft.com/office/officeart/2018/2/layout/IconVerticalSolidList"/>
    <dgm:cxn modelId="{EEDB7809-1194-453C-87D7-C998E6A623FF}" type="presParOf" srcId="{45D0E4B0-89E0-4C94-824B-1AEBEA34F6D8}" destId="{47841E0B-CF29-46BA-903E-1F90DD4920E1}" srcOrd="1" destOrd="0" presId="urn:microsoft.com/office/officeart/2018/2/layout/IconVerticalSolidList"/>
    <dgm:cxn modelId="{E05A031C-0D75-4C3A-9EB9-200DE40E3313}" type="presParOf" srcId="{45D0E4B0-89E0-4C94-824B-1AEBEA34F6D8}" destId="{C23FADCB-713F-4389-8591-67ACE12D59B7}" srcOrd="2" destOrd="0" presId="urn:microsoft.com/office/officeart/2018/2/layout/IconVerticalSolidList"/>
    <dgm:cxn modelId="{E21E7706-D7AC-480D-8132-6AB092AF2A71}" type="presParOf" srcId="{45D0E4B0-89E0-4C94-824B-1AEBEA34F6D8}" destId="{8B7394C7-9F7E-4DDD-89E4-0CAAE3B77701}" srcOrd="3" destOrd="0" presId="urn:microsoft.com/office/officeart/2018/2/layout/IconVerticalSolidList"/>
    <dgm:cxn modelId="{69AF5D99-EA7D-4486-AA8A-4C50D69FB88A}" type="presParOf" srcId="{A7E3B5E0-7F53-4191-AC96-A69D48144F1E}" destId="{0BA07E32-CD24-42AD-859A-871BF556B463}" srcOrd="7" destOrd="0" presId="urn:microsoft.com/office/officeart/2018/2/layout/IconVerticalSolidList"/>
    <dgm:cxn modelId="{46CA2ED0-4848-4283-A0D8-E43F2AEF2FC1}" type="presParOf" srcId="{A7E3B5E0-7F53-4191-AC96-A69D48144F1E}" destId="{D2514A7E-8126-41CB-9558-883274AC0313}" srcOrd="8" destOrd="0" presId="urn:microsoft.com/office/officeart/2018/2/layout/IconVerticalSolidList"/>
    <dgm:cxn modelId="{3B92AA95-42E4-4089-B143-B203F3D2F853}" type="presParOf" srcId="{D2514A7E-8126-41CB-9558-883274AC0313}" destId="{9F2A6C14-91B2-4656-8126-2392EBBDEDFA}" srcOrd="0" destOrd="0" presId="urn:microsoft.com/office/officeart/2018/2/layout/IconVerticalSolidList"/>
    <dgm:cxn modelId="{CD9ED633-A794-49C9-8A01-7A40F4E38808}" type="presParOf" srcId="{D2514A7E-8126-41CB-9558-883274AC0313}" destId="{A038D406-3764-40F7-BCD7-938C17BE7B0C}" srcOrd="1" destOrd="0" presId="urn:microsoft.com/office/officeart/2018/2/layout/IconVerticalSolidList"/>
    <dgm:cxn modelId="{C4EC6659-912F-4F1E-B72C-37A17D296865}" type="presParOf" srcId="{D2514A7E-8126-41CB-9558-883274AC0313}" destId="{3160A764-AE3B-4A88-A3E9-E59E00F88262}" srcOrd="2" destOrd="0" presId="urn:microsoft.com/office/officeart/2018/2/layout/IconVerticalSolidList"/>
    <dgm:cxn modelId="{EA9C086D-6B6F-48E2-AAC5-09D710D1A40A}" type="presParOf" srcId="{D2514A7E-8126-41CB-9558-883274AC0313}" destId="{F5AF81FD-D6B2-4D1D-9D78-AF8034DB595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4E4786-D272-4396-8F73-0F4D1AD282F2}">
      <dsp:nvSpPr>
        <dsp:cNvPr id="0" name=""/>
        <dsp:cNvSpPr/>
      </dsp:nvSpPr>
      <dsp:spPr>
        <a:xfrm>
          <a:off x="0" y="3890"/>
          <a:ext cx="6628804" cy="82863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BE4114-A5D1-432C-ABE5-B15DAD891347}">
      <dsp:nvSpPr>
        <dsp:cNvPr id="0" name=""/>
        <dsp:cNvSpPr/>
      </dsp:nvSpPr>
      <dsp:spPr>
        <a:xfrm>
          <a:off x="250661" y="190332"/>
          <a:ext cx="455748" cy="4557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C74E17-9525-42C7-9AB7-5C3B23AA3BF5}">
      <dsp:nvSpPr>
        <dsp:cNvPr id="0" name=""/>
        <dsp:cNvSpPr/>
      </dsp:nvSpPr>
      <dsp:spPr>
        <a:xfrm>
          <a:off x="957071" y="3890"/>
          <a:ext cx="5671732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Chair Yoga </a:t>
          </a:r>
          <a:endParaRPr lang="en-US" sz="1900" kern="1200" dirty="0"/>
        </a:p>
      </dsp:txBody>
      <dsp:txXfrm>
        <a:off x="957071" y="3890"/>
        <a:ext cx="5671732" cy="828633"/>
      </dsp:txXfrm>
    </dsp:sp>
    <dsp:sp modelId="{6DF0A50C-1B4A-445C-924E-E4D52BA2C2C8}">
      <dsp:nvSpPr>
        <dsp:cNvPr id="0" name=""/>
        <dsp:cNvSpPr/>
      </dsp:nvSpPr>
      <dsp:spPr>
        <a:xfrm>
          <a:off x="0" y="1039682"/>
          <a:ext cx="6628804" cy="82863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69F25F-FD54-471C-85A6-25E881B24FBB}">
      <dsp:nvSpPr>
        <dsp:cNvPr id="0" name=""/>
        <dsp:cNvSpPr/>
      </dsp:nvSpPr>
      <dsp:spPr>
        <a:xfrm>
          <a:off x="250661" y="1226124"/>
          <a:ext cx="455748" cy="4557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C2D892-7F08-407E-B16C-13879E201B37}">
      <dsp:nvSpPr>
        <dsp:cNvPr id="0" name=""/>
        <dsp:cNvSpPr/>
      </dsp:nvSpPr>
      <dsp:spPr>
        <a:xfrm>
          <a:off x="957071" y="1039682"/>
          <a:ext cx="5671732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Chair Dance </a:t>
          </a:r>
          <a:endParaRPr lang="en-US" sz="1900" kern="1200" dirty="0"/>
        </a:p>
      </dsp:txBody>
      <dsp:txXfrm>
        <a:off x="957071" y="1039682"/>
        <a:ext cx="5671732" cy="828633"/>
      </dsp:txXfrm>
    </dsp:sp>
    <dsp:sp modelId="{2037AE30-95BE-4DBB-9C0C-643A216D2B5E}">
      <dsp:nvSpPr>
        <dsp:cNvPr id="0" name=""/>
        <dsp:cNvSpPr/>
      </dsp:nvSpPr>
      <dsp:spPr>
        <a:xfrm>
          <a:off x="0" y="2075473"/>
          <a:ext cx="6628804" cy="82863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1B2B2D-F97B-4058-9555-DA7431C96198}">
      <dsp:nvSpPr>
        <dsp:cNvPr id="0" name=""/>
        <dsp:cNvSpPr/>
      </dsp:nvSpPr>
      <dsp:spPr>
        <a:xfrm>
          <a:off x="250661" y="2261916"/>
          <a:ext cx="455748" cy="4557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43B388-6C5C-4DA3-8EFF-FBAB2FDA00FE}">
      <dsp:nvSpPr>
        <dsp:cNvPr id="0" name=""/>
        <dsp:cNvSpPr/>
      </dsp:nvSpPr>
      <dsp:spPr>
        <a:xfrm>
          <a:off x="957071" y="2075473"/>
          <a:ext cx="5671732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Chair Cycling </a:t>
          </a:r>
          <a:endParaRPr lang="en-US" sz="1900" kern="1200" dirty="0"/>
        </a:p>
      </dsp:txBody>
      <dsp:txXfrm>
        <a:off x="957071" y="2075473"/>
        <a:ext cx="5671732" cy="828633"/>
      </dsp:txXfrm>
    </dsp:sp>
    <dsp:sp modelId="{8CA942F6-1EA4-4573-9CA7-1A129E4A84A2}">
      <dsp:nvSpPr>
        <dsp:cNvPr id="0" name=""/>
        <dsp:cNvSpPr/>
      </dsp:nvSpPr>
      <dsp:spPr>
        <a:xfrm>
          <a:off x="0" y="3111265"/>
          <a:ext cx="6628804" cy="82863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841E0B-CF29-46BA-903E-1F90DD4920E1}">
      <dsp:nvSpPr>
        <dsp:cNvPr id="0" name=""/>
        <dsp:cNvSpPr/>
      </dsp:nvSpPr>
      <dsp:spPr>
        <a:xfrm>
          <a:off x="250661" y="3297708"/>
          <a:ext cx="455748" cy="45574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7394C7-9F7E-4DDD-89E4-0CAAE3B77701}">
      <dsp:nvSpPr>
        <dsp:cNvPr id="0" name=""/>
        <dsp:cNvSpPr/>
      </dsp:nvSpPr>
      <dsp:spPr>
        <a:xfrm>
          <a:off x="957071" y="3111265"/>
          <a:ext cx="5671732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Jane’s gentle exercise </a:t>
          </a:r>
          <a:endParaRPr lang="en-US" sz="1900" kern="1200" dirty="0"/>
        </a:p>
      </dsp:txBody>
      <dsp:txXfrm>
        <a:off x="957071" y="3111265"/>
        <a:ext cx="5671732" cy="828633"/>
      </dsp:txXfrm>
    </dsp:sp>
    <dsp:sp modelId="{9F2A6C14-91B2-4656-8126-2392EBBDEDFA}">
      <dsp:nvSpPr>
        <dsp:cNvPr id="0" name=""/>
        <dsp:cNvSpPr/>
      </dsp:nvSpPr>
      <dsp:spPr>
        <a:xfrm>
          <a:off x="0" y="4147057"/>
          <a:ext cx="6628804" cy="82863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38D406-3764-40F7-BCD7-938C17BE7B0C}">
      <dsp:nvSpPr>
        <dsp:cNvPr id="0" name=""/>
        <dsp:cNvSpPr/>
      </dsp:nvSpPr>
      <dsp:spPr>
        <a:xfrm>
          <a:off x="250661" y="4333499"/>
          <a:ext cx="455748" cy="45574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AF81FD-D6B2-4D1D-9D78-AF8034DB595B}">
      <dsp:nvSpPr>
        <dsp:cNvPr id="0" name=""/>
        <dsp:cNvSpPr/>
      </dsp:nvSpPr>
      <dsp:spPr>
        <a:xfrm>
          <a:off x="957071" y="4147057"/>
          <a:ext cx="5671732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Janes Chair based exercise and Parkinson’s support</a:t>
          </a:r>
          <a:endParaRPr lang="en-US" sz="1900" kern="1200" dirty="0"/>
        </a:p>
      </dsp:txBody>
      <dsp:txXfrm>
        <a:off x="957071" y="4147057"/>
        <a:ext cx="5671732" cy="828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4F2B1B8-91C8-183E-6F49-F108DBBB36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CBC52-7255-51D5-9FBD-E8F36D8A21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16E246-9EDA-460A-891B-F40DA6B43D54}" type="datetimeFigureOut">
              <a:rPr lang="en-GB" smtClean="0"/>
              <a:t>07/05/2024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892534-3BD0-93C8-3749-27F7161D25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50DE70-8975-DB99-35C7-0834525765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2D587-6FD2-4E62-92BB-15EA639DEF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964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15CB3-382F-42B1-AAFC-2F7B8E740738}" type="datetimeFigureOut">
              <a:rPr lang="en-GB" smtClean="0"/>
              <a:t>07/05/2024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04E201-B385-444D-A02D-774AE78F78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243623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4E201-B385-444D-A02D-774AE78F784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391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4E201-B385-444D-A02D-774AE78F784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027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Long-term goal to reduce inequalities, likely to take 20-30 years to achieve differences in life expectancy, but foundations for that change can be made now. </a:t>
            </a:r>
          </a:p>
          <a:p>
            <a:pPr marL="0" indent="0">
              <a:buFontTx/>
              <a:buNone/>
            </a:pPr>
            <a:r>
              <a:rPr lang="en-GB" dirty="0"/>
              <a:t>Most effective way to reduce inequalities is to focus on influencing building blocks of health with partner organisations. </a:t>
            </a:r>
          </a:p>
          <a:p>
            <a:pPr marL="0" indent="0">
              <a:buFontTx/>
              <a:buNone/>
            </a:pPr>
            <a:endParaRPr lang="en-GB" dirty="0"/>
          </a:p>
          <a:p>
            <a:pPr marL="0" indent="0">
              <a:buFontTx/>
              <a:buNone/>
            </a:pPr>
            <a:endParaRPr lang="en-GB" dirty="0"/>
          </a:p>
          <a:p>
            <a:pPr marL="0" indent="0">
              <a:buFontTx/>
              <a:buNone/>
            </a:pPr>
            <a:endParaRPr lang="en-GB" dirty="0"/>
          </a:p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04E201-B385-444D-A02D-774AE78F784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556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4E201-B385-444D-A02D-774AE78F784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872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4E201-B385-444D-A02D-774AE78F784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807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latin typeface="Arial" panose="020B0604020202020204" pitchFamily="34" charset="0"/>
                <a:ea typeface="Times New Roman" panose="02020603050405020304" pitchFamily="18" charset="0"/>
              </a:rPr>
              <a:t>Best start in life will be taken forward through existing meetings and governance structures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GB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My role – to support and attend 4 of the groups to provide oversight, avoid duplication and ensure work is joined up when required. </a:t>
            </a:r>
          </a:p>
          <a:p>
            <a:r>
              <a:rPr lang="en-GB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Senior Officer, Public Health Children &amp; Young People, will oversee the implementation of the ‘Best start in life’ building block of health.</a:t>
            </a:r>
          </a:p>
          <a:p>
            <a:r>
              <a:rPr lang="en-GB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Co-chairs will meet with </a:t>
            </a:r>
          </a:p>
          <a:p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GB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Employment, skills and workplace health implementation group met 20 February </a:t>
            </a:r>
          </a:p>
          <a:p>
            <a:r>
              <a:rPr lang="en-GB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Healthy Homes meeting scheduled for 6 March </a:t>
            </a:r>
          </a:p>
          <a:p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4E201-B385-444D-A02D-774AE78F784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966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4E201-B385-444D-A02D-774AE78F784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4326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4E201-B385-444D-A02D-774AE78F784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367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0B4A1-E0C8-10D3-3DD9-2CF7A3D30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74DA1D-512C-E637-056A-5F3490A24B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F41B36-4A43-F75E-9DA6-6BDDECFAF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764BF402-4179-D968-1268-E037AF81491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B99C5-A671-FFF4-17FC-43D12DA355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A9C79-1020-225A-1A1A-B9956064FE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4E201-B385-444D-A02D-774AE78F784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298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98A9-51B4-49CB-A9A5-5ADBB0EAC4D4}" type="datetimeFigureOut">
              <a:rPr lang="en-GB" smtClean="0"/>
              <a:t>07/05/2024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ECF0-339A-4C35-AE0B-F6B0B0EA03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353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98A9-51B4-49CB-A9A5-5ADBB0EAC4D4}" type="datetimeFigureOut">
              <a:rPr lang="en-GB" smtClean="0"/>
              <a:t>07/05/2024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ECF0-339A-4C35-AE0B-F6B0B0EA03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3031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98A9-51B4-49CB-A9A5-5ADBB0EAC4D4}" type="datetimeFigureOut">
              <a:rPr lang="en-GB" smtClean="0"/>
              <a:t>07/05/2024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ECF0-339A-4C35-AE0B-F6B0B0EA03BB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0903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98A9-51B4-49CB-A9A5-5ADBB0EAC4D4}" type="datetimeFigureOut">
              <a:rPr lang="en-GB" smtClean="0"/>
              <a:t>07/05/2024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ECF0-339A-4C35-AE0B-F6B0B0EA03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4984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98A9-51B4-49CB-A9A5-5ADBB0EAC4D4}" type="datetimeFigureOut">
              <a:rPr lang="en-GB" smtClean="0"/>
              <a:t>07/05/2024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ECF0-339A-4C35-AE0B-F6B0B0EA03BB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3740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98A9-51B4-49CB-A9A5-5ADBB0EAC4D4}" type="datetimeFigureOut">
              <a:rPr lang="en-GB" smtClean="0"/>
              <a:t>07/05/2024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ECF0-339A-4C35-AE0B-F6B0B0EA03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2842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98A9-51B4-49CB-A9A5-5ADBB0EAC4D4}" type="datetimeFigureOut">
              <a:rPr lang="en-GB" smtClean="0"/>
              <a:t>07/05/2024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ECF0-339A-4C35-AE0B-F6B0B0EA03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8891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98A9-51B4-49CB-A9A5-5ADBB0EAC4D4}" type="datetimeFigureOut">
              <a:rPr lang="en-GB" smtClean="0"/>
              <a:t>07/05/2024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ECF0-339A-4C35-AE0B-F6B0B0EA03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23646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B03B4-757C-8168-6C0A-4DD8FFA758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1F8FC2-94AC-31C7-9285-0CBA224F6A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FD70FC-5FD0-226D-1087-8DCEAC621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FE4B-68B4-47C3-9ABC-FD7F94F9FF5C}" type="datetimeFigureOut">
              <a:rPr lang="en-GB" smtClean="0"/>
              <a:t>07/05/2024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21FD5F-BB8D-708D-B7D1-2383C2CBC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E80E2-2674-DBC6-C163-FEF4D399C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9D94-F781-457C-9CE3-A4E2E9FA57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3958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B821F-A2E8-CDE7-7D2C-549340522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DC9FC-8E0D-6376-69D6-D66D860D4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A5CAE-D62F-9A7F-AA88-4414A756C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FE4B-68B4-47C3-9ABC-FD7F94F9FF5C}" type="datetimeFigureOut">
              <a:rPr lang="en-GB" smtClean="0"/>
              <a:t>07/05/2024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4A665-1BDD-084C-3625-A439C2550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F9E776-0BFC-0B6B-2A45-BF12C641A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9D94-F781-457C-9CE3-A4E2E9FA57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000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0308C-F572-C95D-E3AD-1C3C9CD16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B037FF-EBB5-10C1-8BB1-D2F826E68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3EBB9-D3D3-D618-1983-1E54F82D4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FE4B-68B4-47C3-9ABC-FD7F94F9FF5C}" type="datetimeFigureOut">
              <a:rPr lang="en-GB" smtClean="0"/>
              <a:t>07/05/2024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47DD3-C390-5033-6B64-EBE5251A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17B6A-BDB0-CC90-30B1-EF8442150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9D94-F781-457C-9CE3-A4E2E9FA57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340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98A9-51B4-49CB-A9A5-5ADBB0EAC4D4}" type="datetimeFigureOut">
              <a:rPr lang="en-GB" smtClean="0"/>
              <a:t>07/05/2024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ECF0-339A-4C35-AE0B-F6B0B0EA03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30163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0A2F5-6A25-02D8-E250-B402E0698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B1320-0825-36C0-3866-562554861D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CD55F7-17D2-0555-B46F-E090824736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1BEAC3-57CD-FD30-FDBD-6AF7BE690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FE4B-68B4-47C3-9ABC-FD7F94F9FF5C}" type="datetimeFigureOut">
              <a:rPr lang="en-GB" smtClean="0"/>
              <a:t>07/05/2024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655192-4D64-E62E-28CF-96C913D2C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85F9A5-D094-98EC-E029-F9B80DFC7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9D94-F781-457C-9CE3-A4E2E9FA57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3839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ECD81-0F54-E558-FEDA-415FC4251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22736-9B1E-4D31-D1D5-0D9CA8541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4899D0-0132-EC21-15EF-876871AF9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21892C-FA5F-1426-2296-26C2610D0D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677A98-47C4-F039-4E5B-9050163A1C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D33F16-FB8D-EDCB-4560-415B8EB94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FE4B-68B4-47C3-9ABC-FD7F94F9FF5C}" type="datetimeFigureOut">
              <a:rPr lang="en-GB" smtClean="0"/>
              <a:t>07/05/2024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CF5CD2-39B0-9FB1-1B99-B61028F05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518B58-C0F4-9868-99CC-846488A30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9D94-F781-457C-9CE3-A4E2E9FA57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550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4D44A-7025-CF23-AA07-98DD3091E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194A04-7A89-233A-8657-1EFB94511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FE4B-68B4-47C3-9ABC-FD7F94F9FF5C}" type="datetimeFigureOut">
              <a:rPr lang="en-GB" smtClean="0"/>
              <a:t>07/05/2024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230F55-C3BF-B15D-B5A0-DAD0A56BA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91EBC5-4B12-B6B3-72AA-22396DB85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9D94-F781-457C-9CE3-A4E2E9FA57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7902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73A7A2-DBCB-22DF-C2C5-A4BF93C29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FE4B-68B4-47C3-9ABC-FD7F94F9FF5C}" type="datetimeFigureOut">
              <a:rPr lang="en-GB" smtClean="0"/>
              <a:t>07/05/2024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E4BD7F-C18D-EFFF-F2A0-7FE1CA133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139BB3-D68D-F264-1690-032353A20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9D94-F781-457C-9CE3-A4E2E9FA57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59735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746F6-C617-DBE7-07FF-0F21AC4C4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7CEBF-14AF-E7D7-F0EB-B0BEBA22F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9AC444-4F42-86DB-0206-67EF05810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6BACF9-FD94-8C68-C13E-0155C5733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FE4B-68B4-47C3-9ABC-FD7F94F9FF5C}" type="datetimeFigureOut">
              <a:rPr lang="en-GB" smtClean="0"/>
              <a:t>07/05/2024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1BC8A5-589E-05D5-3B4E-178D1C160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15AEFE-7394-BB42-2ED7-8EAF11822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9D94-F781-457C-9CE3-A4E2E9FA57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1751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A3B6-9E24-0169-5589-61613748F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2918A1-F8DB-80CE-35C0-1101B8788B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474FA4-6541-B0DD-134B-7DC0A6BD4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46C451-98C9-1B76-8547-53AE3A95F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FE4B-68B4-47C3-9ABC-FD7F94F9FF5C}" type="datetimeFigureOut">
              <a:rPr lang="en-GB" smtClean="0"/>
              <a:t>07/05/2024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949CC4-B1E7-C8D7-B58C-FA7938C15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7A1DDE-D6C8-EAFE-863E-35CAFF40E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9D94-F781-457C-9CE3-A4E2E9FA57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35184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083D7-7ED2-CD3A-6B7C-395B3F66D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488A57-6F20-0C11-6DA4-FF09E3DB1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9118FC-AD36-126B-7E49-463B3969E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FE4B-68B4-47C3-9ABC-FD7F94F9FF5C}" type="datetimeFigureOut">
              <a:rPr lang="en-GB" smtClean="0"/>
              <a:t>07/05/2024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808FE-4DEB-B913-EA49-D53EC345F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07BD2-C967-5E40-A8E9-6D89068A1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9D94-F781-457C-9CE3-A4E2E9FA57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7559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011B7D-9013-43AC-B00E-77A14CA03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83F548-8DC5-2CB8-E626-1F041508B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077DA-2F73-F4F6-B10C-326C864C4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FE4B-68B4-47C3-9ABC-FD7F94F9FF5C}" type="datetimeFigureOut">
              <a:rPr lang="en-GB" smtClean="0"/>
              <a:t>07/05/2024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DA242-589F-8B4B-8156-C2F33BA62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BE2460-39DE-238F-4B00-E27E6F38B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89D94-F781-457C-9CE3-A4E2E9FA57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979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98A9-51B4-49CB-A9A5-5ADBB0EAC4D4}" type="datetimeFigureOut">
              <a:rPr lang="en-GB" smtClean="0"/>
              <a:t>07/05/2024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ECF0-339A-4C35-AE0B-F6B0B0EA03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9396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98A9-51B4-49CB-A9A5-5ADBB0EAC4D4}" type="datetimeFigureOut">
              <a:rPr lang="en-GB" smtClean="0"/>
              <a:t>07/05/2024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ECF0-339A-4C35-AE0B-F6B0B0EA03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0017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98A9-51B4-49CB-A9A5-5ADBB0EAC4D4}" type="datetimeFigureOut">
              <a:rPr lang="en-GB" smtClean="0"/>
              <a:t>07/05/2024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ECF0-339A-4C35-AE0B-F6B0B0EA03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6753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98A9-51B4-49CB-A9A5-5ADBB0EAC4D4}" type="datetimeFigureOut">
              <a:rPr lang="en-GB" smtClean="0"/>
              <a:t>07/05/2024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ECF0-339A-4C35-AE0B-F6B0B0EA03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071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98A9-51B4-49CB-A9A5-5ADBB0EAC4D4}" type="datetimeFigureOut">
              <a:rPr lang="en-GB" smtClean="0"/>
              <a:t>07/05/2024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ECF0-339A-4C35-AE0B-F6B0B0EA03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0221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98A9-51B4-49CB-A9A5-5ADBB0EAC4D4}" type="datetimeFigureOut">
              <a:rPr lang="en-GB" smtClean="0"/>
              <a:t>07/05/2024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ECF0-339A-4C35-AE0B-F6B0B0EA03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0089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98A9-51B4-49CB-A9A5-5ADBB0EAC4D4}" type="datetimeFigureOut">
              <a:rPr lang="en-GB" smtClean="0"/>
              <a:t>07/05/2024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ECF0-339A-4C35-AE0B-F6B0B0EA03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159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398A9-51B4-49CB-A9A5-5ADBB0EAC4D4}" type="datetimeFigureOut">
              <a:rPr lang="en-GB" smtClean="0"/>
              <a:t>07/05/2024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638ECF0-339A-4C35-AE0B-F6B0B0EA03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7702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872980-F61B-6225-E4ED-2CEF52246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54A1E-6A40-FB33-3E6A-2A9F2B08E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4F852-1E8F-83DE-624E-9E6D6A602D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FFE4B-68B4-47C3-9ABC-FD7F94F9FF5C}" type="datetimeFigureOut">
              <a:rPr lang="en-GB" smtClean="0"/>
              <a:t>07/05/2024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44CA75-E2FD-F6A5-8614-9F2DE9298D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227A1A-8628-D31B-BBCB-1340621113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89D94-F781-457C-9CE3-A4E2E9FA57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37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DD6BC9EB-F181-48AB-BCA2-3D1DB20D2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738D49-AD88-2A6C-629C-878B06084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6" y="999460"/>
            <a:ext cx="5698067" cy="4479852"/>
          </a:xfrm>
        </p:spPr>
        <p:txBody>
          <a:bodyPr anchor="ctr">
            <a:normAutofit/>
          </a:bodyPr>
          <a:lstStyle/>
          <a:p>
            <a:r>
              <a:rPr lang="en-GB" dirty="0">
                <a:latin typeface="Arial Black" panose="020B0A04020102020204" pitchFamily="34" charset="0"/>
              </a:rPr>
              <a:t>Bedford Borough Council</a:t>
            </a:r>
            <a:br>
              <a:rPr lang="en-GB" dirty="0">
                <a:latin typeface="Arial Black" panose="020B0A04020102020204" pitchFamily="34" charset="0"/>
              </a:rPr>
            </a:br>
            <a:r>
              <a:rPr lang="en-GB" b="1" dirty="0">
                <a:latin typeface="Arial Black" panose="020B0A04020102020204" pitchFamily="34" charset="0"/>
              </a:rPr>
              <a:t>Mindful Sport </a:t>
            </a:r>
            <a:br>
              <a:rPr lang="en-GB" dirty="0">
                <a:latin typeface="Arial Black" panose="020B0A04020102020204" pitchFamily="34" charset="0"/>
              </a:rPr>
            </a:br>
            <a:endParaRPr lang="en-GB" dirty="0">
              <a:latin typeface="Arial Black" panose="020B0A04020102020204" pitchFamily="34" charset="0"/>
            </a:endParaRPr>
          </a:p>
        </p:txBody>
      </p: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D33AAA80-39DC-4020-9BFF-0718F35C7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9C5D90B-7EE3-4D26-AB7D-A5A3A6E11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639186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1177F295-741F-4EFF-B0CA-BE69295AD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11349404" y="1217756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0" name="Picture 9" descr="A swimming pool with a crowd of people&#10;&#10;Description automatically generated">
            <a:extLst>
              <a:ext uri="{FF2B5EF4-FFF2-40B4-BE49-F238E27FC236}">
                <a16:creationId xmlns:a16="http://schemas.microsoft.com/office/drawing/2014/main" id="{04DFA566-292E-931B-D32E-FBC05047CE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421" y="1739809"/>
            <a:ext cx="3989507" cy="2999154"/>
          </a:xfrm>
          <a:prstGeom prst="rect">
            <a:avLst/>
          </a:prstGeom>
        </p:spPr>
      </p:pic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10DBAA50-109E-8E7B-1F33-04EC28F9D6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602" y="4985021"/>
            <a:ext cx="3362794" cy="136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98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oster for a spiritual therapy session&#10;&#10;Description automatically generated">
            <a:extLst>
              <a:ext uri="{FF2B5EF4-FFF2-40B4-BE49-F238E27FC236}">
                <a16:creationId xmlns:a16="http://schemas.microsoft.com/office/drawing/2014/main" id="{D7625865-7760-290C-8DD2-D0E572F43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624" y="0"/>
            <a:ext cx="4833376" cy="6858000"/>
          </a:xfrm>
          <a:prstGeom prst="rect">
            <a:avLst/>
          </a:prstGeom>
        </p:spPr>
      </p:pic>
      <p:pic>
        <p:nvPicPr>
          <p:cNvPr id="12" name="Picture 11" descr="A blue and white sign with white text&#10;&#10;Description automatically generated">
            <a:extLst>
              <a:ext uri="{FF2B5EF4-FFF2-40B4-BE49-F238E27FC236}">
                <a16:creationId xmlns:a16="http://schemas.microsoft.com/office/drawing/2014/main" id="{9229AD15-AD10-A110-3B02-BAA0F5A44D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85" y="168166"/>
            <a:ext cx="7052935" cy="497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951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9046C-F062-5091-CB5F-4F2A464B1C52}"/>
              </a:ext>
            </a:extLst>
          </p:cNvPr>
          <p:cNvSpPr txBox="1">
            <a:spLocks/>
          </p:cNvSpPr>
          <p:nvPr/>
        </p:nvSpPr>
        <p:spPr>
          <a:xfrm>
            <a:off x="5463328" y="6355264"/>
            <a:ext cx="2252277" cy="25230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00000000-0008-0000-07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1109134"/>
              </p:ext>
            </p:extLst>
          </p:nvPr>
        </p:nvGraphicFramePr>
        <p:xfrm>
          <a:off x="404648" y="977396"/>
          <a:ext cx="11382703" cy="492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Title 4">
            <a:extLst>
              <a:ext uri="{FF2B5EF4-FFF2-40B4-BE49-F238E27FC236}">
                <a16:creationId xmlns:a16="http://schemas.microsoft.com/office/drawing/2014/main" id="{AA9CC3D1-9444-E376-9920-2210FEEF41FC}"/>
              </a:ext>
            </a:extLst>
          </p:cNvPr>
          <p:cNvSpPr txBox="1">
            <a:spLocks/>
          </p:cNvSpPr>
          <p:nvPr/>
        </p:nvSpPr>
        <p:spPr>
          <a:xfrm>
            <a:off x="708864" y="344496"/>
            <a:ext cx="8760955" cy="7252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100" b="0" i="0" u="none" strike="noStrike" kern="1200" cap="none" spc="0" normalizeH="0" baseline="0" noProof="0" dirty="0">
                <a:ln>
                  <a:noFill/>
                </a:ln>
                <a:solidFill>
                  <a:srgbClr val="4A66AC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Participation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A66AC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4016 attendances across 7 weekly Mindful classes</a:t>
            </a:r>
          </a:p>
        </p:txBody>
      </p:sp>
    </p:spTree>
    <p:extLst>
      <p:ext uri="{BB962C8B-B14F-4D97-AF65-F5344CB8AC3E}">
        <p14:creationId xmlns:p14="http://schemas.microsoft.com/office/powerpoint/2010/main" val="3154535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1EA3DE74-31A6-48AD-8C0A-E33A679B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AFFDDEBC-790E-43B4-8282-92702E0A8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53F624CC-585A-4177-8E95-77462EA61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Rectangle 23">
              <a:extLst>
                <a:ext uri="{FF2B5EF4-FFF2-40B4-BE49-F238E27FC236}">
                  <a16:creationId xmlns:a16="http://schemas.microsoft.com/office/drawing/2014/main" id="{B18999F3-4745-477E-B6DA-E5B0BCD53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67" name="Rectangle 25">
              <a:extLst>
                <a:ext uri="{FF2B5EF4-FFF2-40B4-BE49-F238E27FC236}">
                  <a16:creationId xmlns:a16="http://schemas.microsoft.com/office/drawing/2014/main" id="{B780C728-EC47-4108-8DC4-B5ACDAD0B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E5535F23-07A0-49FD-BF88-208C0FBEE0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69" name="Rectangle 27">
              <a:extLst>
                <a:ext uri="{FF2B5EF4-FFF2-40B4-BE49-F238E27FC236}">
                  <a16:creationId xmlns:a16="http://schemas.microsoft.com/office/drawing/2014/main" id="{944D95CD-2ADB-4E41-AFD2-5ED06FD6D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0" name="Rectangle 28">
              <a:extLst>
                <a:ext uri="{FF2B5EF4-FFF2-40B4-BE49-F238E27FC236}">
                  <a16:creationId xmlns:a16="http://schemas.microsoft.com/office/drawing/2014/main" id="{36509339-BF07-4ED1-B1DA-74D2D956F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1" name="Rectangle 29">
              <a:extLst>
                <a:ext uri="{FF2B5EF4-FFF2-40B4-BE49-F238E27FC236}">
                  <a16:creationId xmlns:a16="http://schemas.microsoft.com/office/drawing/2014/main" id="{6317DACF-CCA7-442B-B867-2CF567E4BF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2" name="Isosceles Triangle 71">
              <a:extLst>
                <a:ext uri="{FF2B5EF4-FFF2-40B4-BE49-F238E27FC236}">
                  <a16:creationId xmlns:a16="http://schemas.microsoft.com/office/drawing/2014/main" id="{7E917ACA-0CB0-4A07-9594-33E63B91B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3" name="Isosceles Triangle 72">
              <a:extLst>
                <a:ext uri="{FF2B5EF4-FFF2-40B4-BE49-F238E27FC236}">
                  <a16:creationId xmlns:a16="http://schemas.microsoft.com/office/drawing/2014/main" id="{21DF86A2-1E2E-48FD-8EF7-F9D6744FA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015E3E78-BF51-4607-86CE-A0299B88F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erson meditating with a bowl&#10;&#10;Description automatically generated">
            <a:extLst>
              <a:ext uri="{FF2B5EF4-FFF2-40B4-BE49-F238E27FC236}">
                <a16:creationId xmlns:a16="http://schemas.microsoft.com/office/drawing/2014/main" id="{712A752C-23F7-71C0-3698-B1ECF33890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3" r="15760" b="1"/>
          <a:stretch/>
        </p:blipFill>
        <p:spPr>
          <a:xfrm>
            <a:off x="30011" y="-8467"/>
            <a:ext cx="7259971" cy="6856105"/>
          </a:xfrm>
          <a:custGeom>
            <a:avLst/>
            <a:gdLst/>
            <a:ahLst/>
            <a:cxnLst/>
            <a:rect l="l" t="t" r="r" b="b"/>
            <a:pathLst>
              <a:path w="7259991" h="6856115">
                <a:moveTo>
                  <a:pt x="0" y="0"/>
                </a:moveTo>
                <a:lnTo>
                  <a:pt x="5841644" y="0"/>
                </a:lnTo>
                <a:lnTo>
                  <a:pt x="7253976" y="4479990"/>
                </a:lnTo>
                <a:lnTo>
                  <a:pt x="7259991" y="4484422"/>
                </a:lnTo>
                <a:lnTo>
                  <a:pt x="5514446" y="6852824"/>
                </a:lnTo>
                <a:lnTo>
                  <a:pt x="6776547" y="6852824"/>
                </a:lnTo>
                <a:lnTo>
                  <a:pt x="6776547" y="6856115"/>
                </a:lnTo>
                <a:lnTo>
                  <a:pt x="0" y="6856115"/>
                </a:lnTo>
                <a:close/>
              </a:path>
            </a:pathLst>
          </a:cu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031BEE7-0B9A-46E9-E5D9-CA2507FA0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24" y="2404534"/>
            <a:ext cx="5669280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5400" dirty="0">
                <a:solidFill>
                  <a:srgbClr val="FFFFFF"/>
                </a:solidFill>
              </a:rPr>
              <a:t>Building a support network</a:t>
            </a:r>
          </a:p>
        </p:txBody>
      </p:sp>
      <p:pic>
        <p:nvPicPr>
          <p:cNvPr id="12" name="Picture 11" descr="A group of people doing yoga&#10;&#10;Description automatically generated">
            <a:extLst>
              <a:ext uri="{FF2B5EF4-FFF2-40B4-BE49-F238E27FC236}">
                <a16:creationId xmlns:a16="http://schemas.microsoft.com/office/drawing/2014/main" id="{C9D4979B-7AEC-9D08-880F-1367135C22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2" b="14687"/>
          <a:stretch/>
        </p:blipFill>
        <p:spPr>
          <a:xfrm>
            <a:off x="5883879" y="10"/>
            <a:ext cx="6304947" cy="2285990"/>
          </a:xfrm>
          <a:custGeom>
            <a:avLst/>
            <a:gdLst/>
            <a:ahLst/>
            <a:cxnLst/>
            <a:rect l="l" t="t" r="r" b="b"/>
            <a:pathLst>
              <a:path w="6304947" h="2286000">
                <a:moveTo>
                  <a:pt x="0" y="0"/>
                </a:moveTo>
                <a:lnTo>
                  <a:pt x="6304947" y="0"/>
                </a:lnTo>
                <a:lnTo>
                  <a:pt x="6304947" y="2286000"/>
                </a:lnTo>
                <a:lnTo>
                  <a:pt x="720670" y="2286000"/>
                </a:lnTo>
                <a:close/>
              </a:path>
            </a:pathLst>
          </a:custGeom>
        </p:spPr>
      </p:pic>
      <p:sp>
        <p:nvSpPr>
          <p:cNvPr id="77" name="Isosceles Triangle 76">
            <a:extLst>
              <a:ext uri="{FF2B5EF4-FFF2-40B4-BE49-F238E27FC236}">
                <a16:creationId xmlns:a16="http://schemas.microsoft.com/office/drawing/2014/main" id="{AFCFD6D8-B11A-4FF8-AA6D-F63F472A2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9" name="Picture 8" descr="A row of brick buildings&#10;&#10;Description automatically generated">
            <a:extLst>
              <a:ext uri="{FF2B5EF4-FFF2-40B4-BE49-F238E27FC236}">
                <a16:creationId xmlns:a16="http://schemas.microsoft.com/office/drawing/2014/main" id="{E60DA814-82A0-0779-45EF-6D0B1372350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3" r="2" b="13105"/>
          <a:stretch/>
        </p:blipFill>
        <p:spPr>
          <a:xfrm>
            <a:off x="6604548" y="2286000"/>
            <a:ext cx="5584275" cy="2286000"/>
          </a:xfrm>
          <a:custGeom>
            <a:avLst/>
            <a:gdLst/>
            <a:ahLst/>
            <a:cxnLst/>
            <a:rect l="l" t="t" r="r" b="b"/>
            <a:pathLst>
              <a:path w="5584275" h="2286000">
                <a:moveTo>
                  <a:pt x="0" y="0"/>
                </a:moveTo>
                <a:lnTo>
                  <a:pt x="5584275" y="0"/>
                </a:lnTo>
                <a:lnTo>
                  <a:pt x="5584275" y="2286000"/>
                </a:lnTo>
                <a:lnTo>
                  <a:pt x="626046" y="2286000"/>
                </a:lnTo>
                <a:lnTo>
                  <a:pt x="692258" y="2195876"/>
                </a:lnTo>
                <a:close/>
              </a:path>
            </a:pathLst>
          </a:custGeom>
        </p:spPr>
      </p:pic>
      <p:pic>
        <p:nvPicPr>
          <p:cNvPr id="11" name="Picture 10" descr="A group of men playing ping pong&#10;&#10;Description automatically generated">
            <a:extLst>
              <a:ext uri="{FF2B5EF4-FFF2-40B4-BE49-F238E27FC236}">
                <a16:creationId xmlns:a16="http://schemas.microsoft.com/office/drawing/2014/main" id="{410FC1D4-FEB5-F9AB-E169-D3A521F26C2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1993" r="1" b="31658"/>
          <a:stretch/>
        </p:blipFill>
        <p:spPr>
          <a:xfrm>
            <a:off x="5551112" y="4572000"/>
            <a:ext cx="6640888" cy="2286000"/>
          </a:xfrm>
          <a:custGeom>
            <a:avLst/>
            <a:gdLst/>
            <a:ahLst/>
            <a:cxnLst/>
            <a:rect l="l" t="t" r="r" b="b"/>
            <a:pathLst>
              <a:path w="6640888" h="2286000">
                <a:moveTo>
                  <a:pt x="1679482" y="0"/>
                </a:moveTo>
                <a:lnTo>
                  <a:pt x="6640888" y="0"/>
                </a:lnTo>
                <a:lnTo>
                  <a:pt x="6640888" y="2286000"/>
                </a:lnTo>
                <a:lnTo>
                  <a:pt x="0" y="2286000"/>
                </a:lnTo>
                <a:close/>
              </a:path>
            </a:pathLst>
          </a:cu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A740AA0-55CF-CD17-B083-DD06737E9C95}"/>
              </a:ext>
            </a:extLst>
          </p:cNvPr>
          <p:cNvSpPr/>
          <p:nvPr/>
        </p:nvSpPr>
        <p:spPr>
          <a:xfrm>
            <a:off x="1179660" y="4050833"/>
            <a:ext cx="4957344" cy="109689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r" defTabSz="457200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Total attendances 4016 – the wide range of informal sessions allows fo</a:t>
            </a:r>
            <a:r>
              <a:rPr lang="en-US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 people to find regular and ensuring classes that they can drop into anytime. </a:t>
            </a:r>
          </a:p>
        </p:txBody>
      </p:sp>
      <p:sp>
        <p:nvSpPr>
          <p:cNvPr id="79" name="Rectangle 29">
            <a:extLst>
              <a:ext uri="{FF2B5EF4-FFF2-40B4-BE49-F238E27FC236}">
                <a16:creationId xmlns:a16="http://schemas.microsoft.com/office/drawing/2014/main" id="{99CDFA5B-0593-4946-8B2B-61B888895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5BC01963-BAEA-42F8-A0A1-D5323FDF5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B60E152-277A-4689-827B-214A55B3D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1993689F-A4B8-43C0-ADED-5E8C083DC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Rectangle 23">
            <a:extLst>
              <a:ext uri="{FF2B5EF4-FFF2-40B4-BE49-F238E27FC236}">
                <a16:creationId xmlns:a16="http://schemas.microsoft.com/office/drawing/2014/main" id="{9A55474B-4D9C-4A4D-AC41-524963CDB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9291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F5D138F-2A13-20FC-CF51-02DD7A7FC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23" y="1123527"/>
            <a:ext cx="3200336" cy="4604800"/>
          </a:xfrm>
          <a:prstGeom prst="rect">
            <a:avLst/>
          </a:prstGeom>
        </p:spPr>
      </p:pic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A18BE10-0791-A320-6341-63C7024175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777" r="6667" b="9518"/>
          <a:stretch/>
        </p:blipFill>
        <p:spPr>
          <a:xfrm>
            <a:off x="4470894" y="1123527"/>
            <a:ext cx="3216909" cy="4604800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0B5B0C7A-4DEE-053F-51D5-3D670FC5C7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0144" y="1123528"/>
            <a:ext cx="3361503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925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BE0EF3-49C7-C79E-DE7F-549592C8C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en-GB" sz="2800" b="1" dirty="0">
                <a:latin typeface="Arial Black" panose="020B0A04020102020204" pitchFamily="34" charset="0"/>
              </a:rPr>
              <a:t>Online classes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93218BB0-61B5-BAE7-BDC1-0F88B24DF7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7016235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9908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000000-0008-0000-09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322432"/>
              </p:ext>
            </p:extLst>
          </p:nvPr>
        </p:nvGraphicFramePr>
        <p:xfrm>
          <a:off x="5703973" y="430356"/>
          <a:ext cx="5976752" cy="5703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4" name="Picture 33">
            <a:extLst>
              <a:ext uri="{FF2B5EF4-FFF2-40B4-BE49-F238E27FC236}">
                <a16:creationId xmlns:a16="http://schemas.microsoft.com/office/drawing/2014/main" id="{0A131969-AA20-BBCF-4547-734A50903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335" y="1970683"/>
            <a:ext cx="4364315" cy="1311499"/>
          </a:xfrm>
          <a:prstGeom prst="rect">
            <a:avLst/>
          </a:prstGeom>
        </p:spPr>
      </p:pic>
      <p:pic>
        <p:nvPicPr>
          <p:cNvPr id="37" name="Picture 36" descr="A poster for an older couple&#10;&#10;Description automatically generated">
            <a:extLst>
              <a:ext uri="{FF2B5EF4-FFF2-40B4-BE49-F238E27FC236}">
                <a16:creationId xmlns:a16="http://schemas.microsoft.com/office/drawing/2014/main" id="{6F507A37-CD49-64C7-3805-D436B29B1D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9"/>
          <a:stretch/>
        </p:blipFill>
        <p:spPr>
          <a:xfrm>
            <a:off x="473838" y="5000764"/>
            <a:ext cx="7677545" cy="1385643"/>
          </a:xfrm>
          <a:prstGeom prst="rect">
            <a:avLst/>
          </a:prstGeom>
        </p:spPr>
      </p:pic>
      <p:sp>
        <p:nvSpPr>
          <p:cNvPr id="38" name="Title 4">
            <a:extLst>
              <a:ext uri="{FF2B5EF4-FFF2-40B4-BE49-F238E27FC236}">
                <a16:creationId xmlns:a16="http://schemas.microsoft.com/office/drawing/2014/main" id="{BD3E0968-8AB7-E1AF-AE13-073ED6EE3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564" y="1257984"/>
            <a:ext cx="8760955" cy="725213"/>
          </a:xfrm>
        </p:spPr>
        <p:txBody>
          <a:bodyPr/>
          <a:lstStyle/>
          <a:p>
            <a:r>
              <a:rPr lang="en-GB" dirty="0"/>
              <a:t>engAGE online sessions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D3FC377-6F44-30FC-FCFE-DBE126DF6003}"/>
              </a:ext>
            </a:extLst>
          </p:cNvPr>
          <p:cNvSpPr txBox="1"/>
          <p:nvPr/>
        </p:nvSpPr>
        <p:spPr>
          <a:xfrm>
            <a:off x="838210" y="3302548"/>
            <a:ext cx="50333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Jane welcomes 60 online attendances on average across 3 weekly live stream sessions. </a:t>
            </a:r>
          </a:p>
          <a:p>
            <a:endParaRPr lang="en-GB" dirty="0"/>
          </a:p>
          <a:p>
            <a:r>
              <a:rPr lang="en-GB" dirty="0"/>
              <a:t>Regular care home attendees include: Sir William </a:t>
            </a:r>
            <a:r>
              <a:rPr lang="en-GB" dirty="0" err="1"/>
              <a:t>Harpur</a:t>
            </a:r>
            <a:r>
              <a:rPr lang="en-GB" dirty="0"/>
              <a:t>, Elstow manor &amp; Elcombe house. </a:t>
            </a:r>
          </a:p>
        </p:txBody>
      </p:sp>
    </p:spTree>
    <p:extLst>
      <p:ext uri="{BB962C8B-B14F-4D97-AF65-F5344CB8AC3E}">
        <p14:creationId xmlns:p14="http://schemas.microsoft.com/office/powerpoint/2010/main" val="818472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75A6D9-8424-C00E-80C8-DC958768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1" y="609600"/>
            <a:ext cx="10409765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latin typeface="Calibri" panose="020F0502020204030204" pitchFamily="34" charset="0"/>
              </a:rPr>
              <a:t>Mindful Sport objectives 2024-25 and the future Bedford provision</a:t>
            </a:r>
            <a:r>
              <a:rPr lang="en-US" sz="2800" b="1" i="0" dirty="0">
                <a:effectLst/>
                <a:latin typeface="Calibri" panose="020F0502020204030204" pitchFamily="34" charset="0"/>
              </a:rPr>
              <a:t>:  </a:t>
            </a:r>
            <a:br>
              <a:rPr lang="en-US" sz="2800" b="1" i="0" dirty="0">
                <a:effectLst/>
                <a:latin typeface="Calibri" panose="020F0502020204030204" pitchFamily="34" charset="0"/>
              </a:rPr>
            </a:br>
            <a:endParaRPr lang="en-GB" sz="2800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8D9A2-55CA-48BC-1A33-172E24272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9135" y="1435763"/>
            <a:ext cx="9524997" cy="4812637"/>
          </a:xfrm>
        </p:spPr>
        <p:txBody>
          <a:bodyPr>
            <a:normAutofit lnSpcReduction="10000"/>
          </a:bodyPr>
          <a:lstStyle/>
          <a:p>
            <a:pPr marL="457200" indent="-457200" rtl="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Continuing to work closely with the Lifestyle Hub, GLL, Mind BLMK, East London Foundation Trust/Recovery College  to ensure that there a pathway from in-patients/GPs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into Mindful Sport. </a:t>
            </a:r>
            <a:endParaRPr lang="en-US" sz="24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rtl="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rtl="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Ensuring tha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 Mindful Sport sessions promote peer to peer support and therefore offer an early intervention and preventative measure of poor mental health. </a:t>
            </a:r>
            <a:endParaRPr lang="en-US" sz="2400" b="1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rtl="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rtl="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Continuing to ensure that staff, coaches and volunteers are upskilled in mental health first aid and are aware of signposting and referral routes for clinical services.</a:t>
            </a:r>
          </a:p>
          <a:p>
            <a:pPr marL="457200" indent="-457200" rtl="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rtl="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Working with CHUMS and GLL to develop a new class for young adults. </a:t>
            </a:r>
            <a:endParaRPr lang="en-US" sz="2400" b="0" i="0" dirty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GB" sz="1500" dirty="0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506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F876CC-EA51-5216-2E01-7A39E083A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holding a card&#10;&#10;Description automatically generated">
            <a:extLst>
              <a:ext uri="{FF2B5EF4-FFF2-40B4-BE49-F238E27FC236}">
                <a16:creationId xmlns:a16="http://schemas.microsoft.com/office/drawing/2014/main" id="{001DFE7B-4CDC-3CD7-B28D-4CB58C2A40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719" r="1" b="11407"/>
          <a:stretch/>
        </p:blipFill>
        <p:spPr>
          <a:xfrm>
            <a:off x="6176433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920044"/>
                </a:lnTo>
                <a:lnTo>
                  <a:pt x="2469659" y="3920044"/>
                </a:lnTo>
                <a:lnTo>
                  <a:pt x="2469659" y="3103224"/>
                </a:lnTo>
                <a:lnTo>
                  <a:pt x="0" y="3103224"/>
                </a:lnTo>
                <a:close/>
              </a:path>
            </a:pathLst>
          </a:custGeom>
        </p:spPr>
      </p:pic>
      <p:pic>
        <p:nvPicPr>
          <p:cNvPr id="3" name="Picture 2" descr="A poster for a health session&#10;&#10;Description automatically generated">
            <a:extLst>
              <a:ext uri="{FF2B5EF4-FFF2-40B4-BE49-F238E27FC236}">
                <a16:creationId xmlns:a16="http://schemas.microsoft.com/office/drawing/2014/main" id="{57B25816-2D14-BB9B-5012-BD8E195D8C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882" r="2" b="6312"/>
          <a:stretch/>
        </p:blipFill>
        <p:spPr>
          <a:xfrm>
            <a:off x="20" y="4069976"/>
            <a:ext cx="3535311" cy="2788023"/>
          </a:xfrm>
          <a:prstGeom prst="rect">
            <a:avLst/>
          </a:prstGeom>
        </p:spPr>
      </p:pic>
      <p:pic>
        <p:nvPicPr>
          <p:cNvPr id="9" name="Picture 8" descr="Two people playing ping pong outside of a building&#10;&#10;Description automatically generated">
            <a:extLst>
              <a:ext uri="{FF2B5EF4-FFF2-40B4-BE49-F238E27FC236}">
                <a16:creationId xmlns:a16="http://schemas.microsoft.com/office/drawing/2014/main" id="{0D24DD2C-EABB-CD44-9522-1C4C7EF4C0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5617" r="2" b="17993"/>
          <a:stretch/>
        </p:blipFill>
        <p:spPr>
          <a:xfrm>
            <a:off x="3696199" y="3257176"/>
            <a:ext cx="4789093" cy="3600824"/>
          </a:xfrm>
          <a:prstGeom prst="rect">
            <a:avLst/>
          </a:prstGeom>
        </p:spPr>
      </p:pic>
      <p:pic>
        <p:nvPicPr>
          <p:cNvPr id="6" name="Picture 5" descr="A group of people standing around ping pong tables&#10;&#10;Description automatically generated">
            <a:extLst>
              <a:ext uri="{FF2B5EF4-FFF2-40B4-BE49-F238E27FC236}">
                <a16:creationId xmlns:a16="http://schemas.microsoft.com/office/drawing/2014/main" id="{3FE4EABE-81DC-7640-84FE-5E6A89A11F8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901" r="1" b="213"/>
          <a:stretch/>
        </p:blipFill>
        <p:spPr>
          <a:xfrm>
            <a:off x="1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103224"/>
                </a:lnTo>
                <a:lnTo>
                  <a:pt x="3545908" y="3103224"/>
                </a:lnTo>
                <a:lnTo>
                  <a:pt x="354590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pic>
        <p:nvPicPr>
          <p:cNvPr id="2" name="Picture 1" descr="A poster for a fitness class&#10;&#10;Description automatically generated">
            <a:extLst>
              <a:ext uri="{FF2B5EF4-FFF2-40B4-BE49-F238E27FC236}">
                <a16:creationId xmlns:a16="http://schemas.microsoft.com/office/drawing/2014/main" id="{084AC11D-BFC1-50ED-7C86-32B2CFAC788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6109" r="-3" b="38064"/>
          <a:stretch/>
        </p:blipFill>
        <p:spPr>
          <a:xfrm>
            <a:off x="8646161" y="4069976"/>
            <a:ext cx="3545840" cy="27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14465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sisl xmlns:xsd="http://www.w3.org/2001/XMLSchema" xmlns:xsi="http://www.w3.org/2001/XMLSchema-instance" xmlns="http://www.boldonjames.com/2008/01/sie/internal/label" sislVersion="0" policy="9d493d7b-745f-46ca-853c-852befb66d42" origin="defaultValue">
  <element uid="423d71e6-8daa-44f1-843f-6b8bdb2746aa" value=""/>
</sisl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c83d4c8-37f8-4b27-a742-ba79a4d31a23" xsi:nil="true"/>
    <Details xmlns="209480e6-5def-4cfe-827f-bce9832a9ed1" xsi:nil="true"/>
    <Date xmlns="209480e6-5def-4cfe-827f-bce9832a9ed1" xsi:nil="true"/>
    <lcf76f155ced4ddcb4097134ff3c332f xmlns="209480e6-5def-4cfe-827f-bce9832a9ed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F40FD18CEE2544BED82F7EF2889C09" ma:contentTypeVersion="20" ma:contentTypeDescription="Create a new document." ma:contentTypeScope="" ma:versionID="9fb46712af303e2853e6eab6ab06a6fa">
  <xsd:schema xmlns:xsd="http://www.w3.org/2001/XMLSchema" xmlns:xs="http://www.w3.org/2001/XMLSchema" xmlns:p="http://schemas.microsoft.com/office/2006/metadata/properties" xmlns:ns2="209480e6-5def-4cfe-827f-bce9832a9ed1" xmlns:ns3="bc83d4c8-37f8-4b27-a742-ba79a4d31a23" targetNamespace="http://schemas.microsoft.com/office/2006/metadata/properties" ma:root="true" ma:fieldsID="b4bfdf797a9e739fdcbfa61732e9634c" ns2:_="" ns3:_="">
    <xsd:import namespace="209480e6-5def-4cfe-827f-bce9832a9ed1"/>
    <xsd:import namespace="bc83d4c8-37f8-4b27-a742-ba79a4d31a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Date" minOccurs="0"/>
                <xsd:element ref="ns2:MediaServiceAutoKeyPoints" minOccurs="0"/>
                <xsd:element ref="ns2:MediaServiceKeyPoints" minOccurs="0"/>
                <xsd:element ref="ns2: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9480e6-5def-4cfe-827f-bce9832a9e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ate" ma:index="18" nillable="true" ma:displayName="Date" ma:format="DateTime" ma:internalName="Date">
      <xsd:simpleType>
        <xsd:restriction base="dms:DateTime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etails" ma:index="21" nillable="true" ma:displayName="Details" ma:description="Jane took these" ma:format="Dropdown" ma:internalName="Details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ee2a8f3e-69a0-48db-9ae2-fb94ba6d48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83d4c8-37f8-4b27-a742-ba79a4d31a2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3b98663d-fdd6-48fa-9d26-95cc4c75d05c}" ma:internalName="TaxCatchAll" ma:showField="CatchAllData" ma:web="bc83d4c8-37f8-4b27-a742-ba79a4d31a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86C3395-57AB-473A-9FEE-630C36590498}">
  <ds:schemaRefs>
    <ds:schemaRef ds:uri="http://www.w3.org/2001/XMLSchema"/>
    <ds:schemaRef ds:uri="http://www.boldonjames.com/2008/01/sie/internal/label"/>
  </ds:schemaRefs>
</ds:datastoreItem>
</file>

<file path=customXml/itemProps2.xml><?xml version="1.0" encoding="utf-8"?>
<ds:datastoreItem xmlns:ds="http://schemas.openxmlformats.org/officeDocument/2006/customXml" ds:itemID="{0D1993D0-C5AE-4B48-B8C2-091FFFE73AD6}">
  <ds:schemaRefs>
    <ds:schemaRef ds:uri="http://schemas.microsoft.com/office/2006/documentManagement/types"/>
    <ds:schemaRef ds:uri="http://purl.org/dc/dcmitype/"/>
    <ds:schemaRef ds:uri="87a58d27-a00e-460c-90e7-16afcb98ed4a"/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ef6d14f3-e1b6-434a-a6f7-7a489314ceec"/>
  </ds:schemaRefs>
</ds:datastoreItem>
</file>

<file path=customXml/itemProps3.xml><?xml version="1.0" encoding="utf-8"?>
<ds:datastoreItem xmlns:ds="http://schemas.openxmlformats.org/officeDocument/2006/customXml" ds:itemID="{142872D5-BB06-4E72-9551-3854DD45915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294180B-1D20-47B7-9D1E-2BCF1EFC64EF}"/>
</file>

<file path=docProps/app.xml><?xml version="1.0" encoding="utf-8"?>
<Properties xmlns="http://schemas.openxmlformats.org/officeDocument/2006/extended-properties" xmlns:vt="http://schemas.openxmlformats.org/officeDocument/2006/docPropsVTypes">
  <TotalTime>7614</TotalTime>
  <Words>362</Words>
  <Application>Microsoft Office PowerPoint</Application>
  <PresentationFormat>Widescreen</PresentationFormat>
  <Paragraphs>46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Times New Roman</vt:lpstr>
      <vt:lpstr>Trebuchet MS</vt:lpstr>
      <vt:lpstr>Wingdings 3</vt:lpstr>
      <vt:lpstr>Facet</vt:lpstr>
      <vt:lpstr>Office Theme</vt:lpstr>
      <vt:lpstr>Bedford Borough Council Mindful Sport  </vt:lpstr>
      <vt:lpstr>PowerPoint Presentation</vt:lpstr>
      <vt:lpstr>PowerPoint Presentation</vt:lpstr>
      <vt:lpstr>Building a support network</vt:lpstr>
      <vt:lpstr>PowerPoint Presentation</vt:lpstr>
      <vt:lpstr>Online classes</vt:lpstr>
      <vt:lpstr>engAGE online sessions</vt:lpstr>
      <vt:lpstr>Mindful Sport objectives 2024-25 and the future Bedford provision:   </vt:lpstr>
      <vt:lpstr>PowerPoint Presentation</vt:lpstr>
    </vt:vector>
  </TitlesOfParts>
  <Company>Bedford Borough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Alistair Carr</dc:creator>
  <cp:lastModifiedBy>Robert Lindsay</cp:lastModifiedBy>
  <cp:revision>101</cp:revision>
  <dcterms:created xsi:type="dcterms:W3CDTF">2023-05-10T14:17:15Z</dcterms:created>
  <dcterms:modified xsi:type="dcterms:W3CDTF">2024-05-07T09:57:44Z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9f093a0a-1f20-4dcd-b031-2874d4fb17d1</vt:lpwstr>
  </property>
  <property fmtid="{D5CDD505-2E9C-101B-9397-08002B2CF9AE}" pid="3" name="bjDocumentLabelXML">
    <vt:lpwstr>&lt;?xml version="1.0" encoding="us-ascii"?&gt;&lt;sisl xmlns:xsd="http://www.w3.org/2001/XMLSchema" xmlns:xsi="http://www.w3.org/2001/XMLSchema-instance" sislVersion="0" policy="9d493d7b-745f-46ca-853c-852befb66d42" origin="defaultValue" xmlns="http://www.boldonj</vt:lpwstr>
  </property>
  <property fmtid="{D5CDD505-2E9C-101B-9397-08002B2CF9AE}" pid="4" name="bjDocumentLabelXML-0">
    <vt:lpwstr>ames.com/2008/01/sie/internal/label"&gt;&lt;element uid="423d71e6-8daa-44f1-843f-6b8bdb2746aa" value="" /&gt;&lt;/sisl&gt;</vt:lpwstr>
  </property>
  <property fmtid="{D5CDD505-2E9C-101B-9397-08002B2CF9AE}" pid="5" name="bjDocumentSecurityLabel">
    <vt:lpwstr>Bedford BC OFFICIAL-Internal </vt:lpwstr>
  </property>
  <property fmtid="{D5CDD505-2E9C-101B-9397-08002B2CF9AE}" pid="6" name="bjSaver">
    <vt:lpwstr>0BsHxxQPa5oHJQCaVfB8s/hyKQnuhBIv</vt:lpwstr>
  </property>
  <property fmtid="{D5CDD505-2E9C-101B-9397-08002B2CF9AE}" pid="7" name="ContentTypeId">
    <vt:lpwstr>0x01010083A0F27532EE64449F437080DE13E1DE</vt:lpwstr>
  </property>
</Properties>
</file>