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sldIdLst>
    <p:sldId id="279" r:id="rId3"/>
    <p:sldId id="272" r:id="rId4"/>
    <p:sldId id="280" r:id="rId5"/>
    <p:sldId id="257" r:id="rId6"/>
    <p:sldId id="271" r:id="rId7"/>
    <p:sldId id="274" r:id="rId8"/>
    <p:sldId id="275" r:id="rId9"/>
    <p:sldId id="265" r:id="rId10"/>
    <p:sldId id="282" r:id="rId11"/>
    <p:sldId id="2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A9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63BA-1024-4A18-94ED-F8C5DE2B67C0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C1BC8-0DF5-40C0-BB0E-0CED9C530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048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63BA-1024-4A18-94ED-F8C5DE2B67C0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C1BC8-0DF5-40C0-BB0E-0CED9C530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086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63BA-1024-4A18-94ED-F8C5DE2B67C0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C1BC8-0DF5-40C0-BB0E-0CED9C530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889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63BA-1024-4A18-94ED-F8C5DE2B67C0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C1BC8-0DF5-40C0-BB0E-0CED9C530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856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63BA-1024-4A18-94ED-F8C5DE2B67C0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C1BC8-0DF5-40C0-BB0E-0CED9C530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977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63BA-1024-4A18-94ED-F8C5DE2B67C0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C1BC8-0DF5-40C0-BB0E-0CED9C530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316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63BA-1024-4A18-94ED-F8C5DE2B67C0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C1BC8-0DF5-40C0-BB0E-0CED9C530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355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63BA-1024-4A18-94ED-F8C5DE2B67C0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C1BC8-0DF5-40C0-BB0E-0CED9C530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250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63BA-1024-4A18-94ED-F8C5DE2B67C0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C1BC8-0DF5-40C0-BB0E-0CED9C530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143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63BA-1024-4A18-94ED-F8C5DE2B67C0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C1BC8-0DF5-40C0-BB0E-0CED9C530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364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663BA-1024-4A18-94ED-F8C5DE2B67C0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C1BC8-0DF5-40C0-BB0E-0CED9C530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541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481331"/>
            <a:ext cx="5582411" cy="4525963"/>
          </a:xfrm>
        </p:spPr>
        <p:txBody>
          <a:bodyPr/>
          <a:lstStyle>
            <a:lvl1pPr marL="425196" indent="-342900">
              <a:buFont typeface="Wingdings 2" panose="05020102010507070707" pitchFamily="18" charset="2"/>
              <a:buChar char="®"/>
              <a:defRPr baseline="0">
                <a:latin typeface="Verdana" panose="020B0604030504040204" pitchFamily="34" charset="0"/>
              </a:defRPr>
            </a:lvl1pPr>
            <a:lvl2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2pPr>
            <a:lvl3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3pPr>
            <a:lvl4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4pPr>
            <a:lvl5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+mj-lt"/>
                <a:ea typeface="Segoe UI Emoji" panose="020B0502040204020203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83867" y="1484316"/>
            <a:ext cx="5281084" cy="453707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15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481331"/>
            <a:ext cx="5582411" cy="4525963"/>
          </a:xfrm>
        </p:spPr>
        <p:txBody>
          <a:bodyPr/>
          <a:lstStyle>
            <a:lvl1pPr marL="425196" indent="-342900">
              <a:buFont typeface="Wingdings 2" panose="05020102010507070707" pitchFamily="18" charset="2"/>
              <a:buChar char="®"/>
              <a:defRPr baseline="0">
                <a:latin typeface="Verdana" panose="020B0604030504040204" pitchFamily="34" charset="0"/>
              </a:defRPr>
            </a:lvl1pPr>
            <a:lvl2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2pPr>
            <a:lvl3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3pPr>
            <a:lvl4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4pPr>
            <a:lvl5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+mj-lt"/>
                <a:ea typeface="Segoe UI Emoji" panose="020B0502040204020203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83867" y="1484316"/>
            <a:ext cx="5281084" cy="453707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936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481331"/>
            <a:ext cx="5582411" cy="4525963"/>
          </a:xfrm>
        </p:spPr>
        <p:txBody>
          <a:bodyPr/>
          <a:lstStyle>
            <a:lvl1pPr marL="425196" indent="-342900">
              <a:buFont typeface="Wingdings 2" panose="05020102010507070707" pitchFamily="18" charset="2"/>
              <a:buChar char="®"/>
              <a:defRPr baseline="0">
                <a:latin typeface="Verdana" panose="020B0604030504040204" pitchFamily="34" charset="0"/>
              </a:defRPr>
            </a:lvl1pPr>
            <a:lvl2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2pPr>
            <a:lvl3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3pPr>
            <a:lvl4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4pPr>
            <a:lvl5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+mj-lt"/>
                <a:ea typeface="Segoe UI Emoji" panose="020B0502040204020203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83867" y="1484316"/>
            <a:ext cx="5281084" cy="453707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356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4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36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48006" indent="0" algn="r">
              <a:buNone/>
              <a:defRPr>
                <a:solidFill>
                  <a:schemeClr val="tx2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300280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481331"/>
            <a:ext cx="5582411" cy="4525963"/>
          </a:xfrm>
        </p:spPr>
        <p:txBody>
          <a:bodyPr/>
          <a:lstStyle>
            <a:lvl1pPr marL="425196" indent="-342900">
              <a:buFont typeface="Wingdings 2" panose="05020102010507070707" pitchFamily="18" charset="2"/>
              <a:buChar char="®"/>
              <a:defRPr baseline="0">
                <a:latin typeface="Verdana" panose="020B0604030504040204" pitchFamily="34" charset="0"/>
              </a:defRPr>
            </a:lvl1pPr>
            <a:lvl2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2pPr>
            <a:lvl3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3pPr>
            <a:lvl4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4pPr>
            <a:lvl5pPr>
              <a:buClr>
                <a:srgbClr val="581C56"/>
              </a:buClr>
              <a:defRPr baseline="0">
                <a:latin typeface="Verdana" panose="020B0604030504040204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+mj-lt"/>
                <a:ea typeface="Segoe UI Emoji" panose="020B0502040204020203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83867" y="1484316"/>
            <a:ext cx="5281084" cy="453707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935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29696" y="6407947"/>
            <a:ext cx="48768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D44569-ACC2-40D1-B88A-C4A04514F327}" type="slidenum">
              <a:rPr lang="en-GB" sz="2400" smtClean="0">
                <a:solidFill>
                  <a:srgbClr val="464646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sz="2400">
              <a:solidFill>
                <a:srgbClr val="464646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5051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1424" y="274320"/>
            <a:ext cx="9973056" cy="45720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buClr>
                <a:srgbClr val="581C56"/>
              </a:buClr>
              <a:defRPr sz="1800"/>
            </a:lvl3pPr>
            <a:lvl4pPr>
              <a:buClr>
                <a:srgbClr val="581C56"/>
              </a:buClr>
              <a:defRPr sz="1500"/>
            </a:lvl4pPr>
            <a:lvl5pPr>
              <a:buClr>
                <a:srgbClr val="581C56"/>
              </a:buClr>
              <a:defRPr sz="1500"/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733024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4E38127-A60A-40C1-BAC5-E72A0A23DFD8}" type="datetimeFigureOut">
              <a:rPr lang="en-GB" sz="2400" smtClean="0">
                <a:solidFill>
                  <a:srgbClr val="464646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08/05/2024</a:t>
            </a:fld>
            <a:endParaRPr lang="en-GB" sz="2400">
              <a:solidFill>
                <a:srgbClr val="464646"/>
              </a:solidFill>
              <a:latin typeface="Verdan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464646"/>
              </a:solidFill>
              <a:latin typeface="Verdana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CC22390-D354-4DB9-B61A-80EED372930F}" type="slidenum">
              <a:rPr lang="en-GB" sz="2400" smtClean="0">
                <a:solidFill>
                  <a:srgbClr val="464646"/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2400">
              <a:solidFill>
                <a:srgbClr val="464646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041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663BA-1024-4A18-94ED-F8C5DE2B67C0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C1BC8-0DF5-40C0-BB0E-0CED9C5304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561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8" r:id="rId13"/>
    <p:sldLayoutId id="214748367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square" lIns="68580" tIns="34290" rIns="68580" bIns="34290" anchor="ctr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31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989" y="445378"/>
            <a:ext cx="2602620" cy="82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84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75" b="1" kern="1200">
          <a:solidFill>
            <a:schemeClr val="tx1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74320" indent="-192024" algn="l" rtl="0" eaLnBrk="1" latinLnBrk="0" hangingPunct="1">
        <a:spcBef>
          <a:spcPts val="300"/>
        </a:spcBef>
        <a:spcAft>
          <a:spcPts val="0"/>
        </a:spcAft>
        <a:buClr>
          <a:srgbClr val="581C56"/>
        </a:buClr>
        <a:buSzPct val="68000"/>
        <a:buFont typeface="Wingdings 3"/>
        <a:buChar char=""/>
        <a:defRPr kumimoji="0"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466344" indent="-171450" algn="l" rtl="0" eaLnBrk="1" latinLnBrk="0" hangingPunct="1">
        <a:spcBef>
          <a:spcPts val="243"/>
        </a:spcBef>
        <a:buClr>
          <a:srgbClr val="581C56"/>
        </a:buClr>
        <a:buFont typeface="Verdana"/>
        <a:buChar char="◦"/>
        <a:defRPr kumimoji="0" sz="1725" kern="1200">
          <a:solidFill>
            <a:schemeClr val="tx1"/>
          </a:solidFill>
          <a:latin typeface="+mn-lt"/>
          <a:ea typeface="+mn-ea"/>
          <a:cs typeface="+mn-cs"/>
        </a:defRPr>
      </a:lvl2pPr>
      <a:lvl3pPr marL="644652" indent="-171450" algn="l" rtl="0" eaLnBrk="1" latinLnBrk="0" hangingPunct="1">
        <a:spcBef>
          <a:spcPts val="263"/>
        </a:spcBef>
        <a:buClr>
          <a:srgbClr val="581C56"/>
        </a:buClr>
        <a:buSzPct val="100000"/>
        <a:buFont typeface="Wingdings 2"/>
        <a:buChar char=""/>
        <a:defRPr kumimoji="0"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1450" algn="l" rtl="0" eaLnBrk="1" latinLnBrk="0" hangingPunct="1">
        <a:spcBef>
          <a:spcPts val="263"/>
        </a:spcBef>
        <a:buClr>
          <a:srgbClr val="581C56"/>
        </a:buClr>
        <a:buFont typeface="Wingdings 2"/>
        <a:buChar char=""/>
        <a:defRPr kumimoji="0"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71450" algn="l" rtl="0" eaLnBrk="1" latinLnBrk="0" hangingPunct="1">
        <a:spcBef>
          <a:spcPts val="263"/>
        </a:spcBef>
        <a:buClr>
          <a:srgbClr val="581C56"/>
        </a:buClr>
        <a:buFont typeface="Wingdings 2"/>
        <a:buChar char="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indent="-171450" algn="l" rtl="0" eaLnBrk="1" latinLnBrk="0" hangingPunct="1">
        <a:spcBef>
          <a:spcPts val="263"/>
        </a:spcBef>
        <a:buClr>
          <a:schemeClr val="accent3"/>
        </a:buClr>
        <a:buFont typeface="Wingdings 2"/>
        <a:buChar char="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indent="-171450" algn="l" rtl="0" eaLnBrk="1" latinLnBrk="0" hangingPunct="1">
        <a:spcBef>
          <a:spcPts val="263"/>
        </a:spcBef>
        <a:buClr>
          <a:schemeClr val="accent3"/>
        </a:buClr>
        <a:buFont typeface="Wingdings 2"/>
        <a:buChar char="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543050" indent="-171450" algn="l" rtl="0" eaLnBrk="1" latinLnBrk="0" hangingPunct="1">
        <a:spcBef>
          <a:spcPts val="263"/>
        </a:spcBef>
        <a:buClr>
          <a:schemeClr val="accent3"/>
        </a:buClr>
        <a:buFont typeface="Wingdings 2"/>
        <a:buChar char="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714500" indent="-171450" algn="l" rtl="0" eaLnBrk="1" latinLnBrk="0" hangingPunct="1">
        <a:spcBef>
          <a:spcPts val="263"/>
        </a:spcBef>
        <a:buClr>
          <a:schemeClr val="accent3"/>
        </a:buClr>
        <a:buFont typeface="Wingdings 2"/>
        <a:buChar char="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socialprescribingacademy.org.uk/read-the-evidence/nature/" TargetMode="Externa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rwellbeingbedfordshire.org.uk/green-wellbeing/green-wellbeing-directory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nicola.scholfield@bedsrcc.org.uk" TargetMode="External"/><Relationship Id="rId2" Type="http://schemas.openxmlformats.org/officeDocument/2006/relationships/hyperlink" Target="https://yourwellbeingbedfordshire.org.uk/green-wellbeing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3"/>
          <p:cNvSpPr txBox="1">
            <a:spLocks noChangeArrowheads="1"/>
          </p:cNvSpPr>
          <p:nvPr/>
        </p:nvSpPr>
        <p:spPr bwMode="auto">
          <a:xfrm>
            <a:off x="7353301" y="2228850"/>
            <a:ext cx="12692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4D4D4D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4D4D4D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4D4D4D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4D4D4D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>
              <a:solidFill>
                <a:srgbClr val="464646"/>
              </a:solidFill>
              <a:latin typeface="Verdana" pitchFamily="34" charset="0"/>
            </a:endParaRPr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3409950" y="1485900"/>
            <a:ext cx="33718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4D4D4D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4D4D4D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4D4D4D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4D4D4D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endParaRPr lang="en-US" altLang="en-US" sz="1800">
              <a:solidFill>
                <a:srgbClr val="464646"/>
              </a:solidFill>
              <a:latin typeface="Verdana" pitchFamily="34" charset="0"/>
            </a:endParaRPr>
          </a:p>
        </p:txBody>
      </p:sp>
      <p:sp>
        <p:nvSpPr>
          <p:cNvPr id="2054" name="Text Box 29"/>
          <p:cNvSpPr txBox="1">
            <a:spLocks noChangeArrowheads="1"/>
          </p:cNvSpPr>
          <p:nvPr/>
        </p:nvSpPr>
        <p:spPr bwMode="auto">
          <a:xfrm>
            <a:off x="2181280" y="1339097"/>
            <a:ext cx="7848872" cy="466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4D4D4D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4D4D4D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4D4D4D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4D4D4D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D4D4D"/>
                </a:solidFill>
                <a:latin typeface="Trebuchet MS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en-GB" altLang="en-US" sz="6600" b="1" dirty="0">
                <a:solidFill>
                  <a:srgbClr val="8FBC53"/>
                </a:solidFill>
                <a:latin typeface="Rockwell"/>
                <a:cs typeface="Segoe UI" panose="020B0502040204020203" pitchFamily="34" charset="0"/>
              </a:rPr>
              <a:t>Green</a:t>
            </a:r>
            <a:r>
              <a:rPr lang="en-GB" altLang="en-US" sz="6600" b="1" dirty="0">
                <a:latin typeface="Rockwell"/>
                <a:cs typeface="Segoe UI" panose="020B0502040204020203" pitchFamily="34" charset="0"/>
              </a:rPr>
              <a:t>             Social Prescribing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en-GB" altLang="en-US" sz="4400" b="1" dirty="0">
                <a:latin typeface="Rockwell"/>
                <a:cs typeface="Segoe UI" panose="020B0502040204020203" pitchFamily="34" charset="0"/>
              </a:rPr>
              <a:t>in Bedfordshire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endParaRPr lang="en-GB" altLang="en-US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en-GB" alt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Nicola Scholfield, Beds </a:t>
            </a:r>
            <a:r>
              <a:rPr lang="en-GB" altLang="en-US" sz="24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RCC</a:t>
            </a:r>
            <a:endParaRPr lang="en-GB" altLang="en-US" sz="2400" b="1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None/>
            </a:pPr>
            <a:r>
              <a:rPr lang="en-GB" altLang="en-US" sz="2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Beds Mental Health Alliance, 14</a:t>
            </a:r>
            <a:r>
              <a:rPr lang="en-GB" altLang="en-US" sz="2000" b="1" baseline="30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GB" altLang="en-US" sz="2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May 2024</a:t>
            </a:r>
            <a:endParaRPr lang="en-GB" altLang="en-US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64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00410" cy="1325563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latin typeface="Rockwell" panose="02060603020205020403" pitchFamily="18" charset="0"/>
              </a:rPr>
              <a:t>Green Social Prescribing – evidence-based</a:t>
            </a:r>
            <a:endParaRPr lang="en-GB" sz="2800" b="1" dirty="0">
              <a:latin typeface="Rockwell" panose="020606030202050204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1690688"/>
            <a:ext cx="63855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“Nature-based </a:t>
            </a:r>
            <a:r>
              <a:rPr lang="en-GB" dirty="0"/>
              <a:t>social prescriptions can benefit long term health and </a:t>
            </a:r>
            <a:r>
              <a:rPr lang="en-GB" dirty="0" smtClean="0"/>
              <a:t>wellbeing</a:t>
            </a:r>
            <a:r>
              <a:rPr lang="en-GB" dirty="0"/>
              <a:t>, particularly life satisfaction and </a:t>
            </a:r>
            <a:r>
              <a:rPr lang="en-GB" dirty="0" smtClean="0"/>
              <a:t>happiness”: </a:t>
            </a:r>
            <a:r>
              <a:rPr lang="en-GB" i="1" dirty="0">
                <a:solidFill>
                  <a:schemeClr val="accent6">
                    <a:lumMod val="75000"/>
                  </a:schemeClr>
                </a:solidFill>
                <a:hlinkClick r:id="rId2"/>
              </a:rPr>
              <a:t>https://socialprescribingacademy.org.uk/read-the-evidence/nature</a:t>
            </a:r>
            <a:r>
              <a:rPr lang="en-GB" i="1" dirty="0" smtClean="0">
                <a:solidFill>
                  <a:schemeClr val="accent6">
                    <a:lumMod val="75000"/>
                  </a:schemeClr>
                </a:solidFill>
                <a:hlinkClick r:id="rId2"/>
              </a:rPr>
              <a:t>/</a:t>
            </a:r>
            <a:endParaRPr lang="en-GB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GB" dirty="0"/>
          </a:p>
          <a:p>
            <a:r>
              <a:rPr lang="en-GB" dirty="0" smtClean="0"/>
              <a:t>Participating in nature-based activity can: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Encourage </a:t>
            </a:r>
            <a:r>
              <a:rPr lang="en-GB" dirty="0"/>
              <a:t>us to be more physically and active 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Improve our connections with others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Provide purpose and sense of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Notice our surroundings and be mindful in the moment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Provide opportunities to learn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26935" y="1997075"/>
            <a:ext cx="4180840" cy="313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8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00410" cy="1325563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latin typeface="Rockwell" panose="02060603020205020403" pitchFamily="18" charset="0"/>
              </a:rPr>
              <a:t>Beds RCC’s Green Social Prescribing Programme</a:t>
            </a:r>
            <a:endParaRPr lang="en-GB" sz="2800" b="1" dirty="0">
              <a:latin typeface="Rockwell" panose="02060603020205020403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664347" y="1821110"/>
            <a:ext cx="5276193" cy="3539954"/>
            <a:chOff x="6684579" y="2190654"/>
            <a:chExt cx="5276193" cy="353995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4579" y="2190654"/>
              <a:ext cx="5276193" cy="289362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684579" y="5084277"/>
              <a:ext cx="47716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hlinkClick r:id="rId3"/>
                </a:rPr>
                <a:t>Green Wellbeing Directory </a:t>
              </a:r>
              <a:r>
                <a:rPr lang="en-GB" dirty="0" smtClean="0"/>
                <a:t>– over 90 groups that meet regularly outside in Bedfordshire</a:t>
              </a:r>
              <a:endParaRPr lang="en-GB" dirty="0"/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976212"/>
              </p:ext>
            </p:extLst>
          </p:nvPr>
        </p:nvGraphicFramePr>
        <p:xfrm>
          <a:off x="641480" y="1794904"/>
          <a:ext cx="574789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8750">
                  <a:extLst>
                    <a:ext uri="{9D8B030D-6E8A-4147-A177-3AD203B41FA5}">
                      <a16:colId xmlns:a16="http://schemas.microsoft.com/office/drawing/2014/main" val="2983207860"/>
                    </a:ext>
                  </a:extLst>
                </a:gridCol>
                <a:gridCol w="4549140">
                  <a:extLst>
                    <a:ext uri="{9D8B030D-6E8A-4147-A177-3AD203B41FA5}">
                      <a16:colId xmlns:a16="http://schemas.microsoft.com/office/drawing/2014/main" val="3541012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GB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A92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>
                          <a:solidFill>
                            <a:schemeClr val="bg1"/>
                          </a:solidFill>
                        </a:rPr>
                        <a:t>Making connections and building capacity</a:t>
                      </a:r>
                    </a:p>
                    <a:p>
                      <a:endParaRPr lang="en-GB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A9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103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A92D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>
                          <a:solidFill>
                            <a:schemeClr val="bg1"/>
                          </a:solidFill>
                        </a:rPr>
                        <a:t>Development of Beds RCC assets for GSP</a:t>
                      </a:r>
                    </a:p>
                    <a:p>
                      <a:endParaRPr lang="en-GB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A92D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85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A92D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chemeClr val="bg1"/>
                          </a:solidFill>
                        </a:rPr>
                        <a:t>Creation of targeted offers in partnership</a:t>
                      </a:r>
                    </a:p>
                    <a:p>
                      <a:endParaRPr lang="en-GB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A92D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9581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13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53695"/>
            <a:ext cx="10515600" cy="812165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Rockwell" panose="02060603020205020403" pitchFamily="18" charset="0"/>
              </a:rPr>
              <a:t>Green Social Prescribing through Beds RCC assets</a:t>
            </a:r>
            <a:endParaRPr lang="en-GB" sz="3200" b="1" dirty="0">
              <a:latin typeface="Rockwell" panose="020606030202050204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0014" y="1628800"/>
            <a:ext cx="10323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71431" y="1684023"/>
            <a:ext cx="28994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Rockwell" panose="02060603020205020403" pitchFamily="18" charset="0"/>
              </a:rPr>
              <a:t>Roots to Rails - </a:t>
            </a:r>
            <a:r>
              <a:rPr lang="en-GB" b="1" dirty="0" err="1" smtClean="0">
                <a:latin typeface="Rockwell" panose="02060603020205020403" pitchFamily="18" charset="0"/>
              </a:rPr>
              <a:t>Ridgmont</a:t>
            </a:r>
            <a:r>
              <a:rPr lang="en-GB" b="1" dirty="0" smtClean="0">
                <a:latin typeface="Rockwell" panose="02060603020205020403" pitchFamily="18" charset="0"/>
              </a:rPr>
              <a:t> Heritage Centre</a:t>
            </a:r>
            <a:endParaRPr lang="en-GB" b="1" dirty="0">
              <a:latin typeface="Rockwell" panose="02060603020205020403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156038" y="1760462"/>
            <a:ext cx="2794690" cy="3818845"/>
            <a:chOff x="4224432" y="1644581"/>
            <a:chExt cx="2794690" cy="3818845"/>
          </a:xfrm>
        </p:grpSpPr>
        <p:sp>
          <p:nvSpPr>
            <p:cNvPr id="11" name="TextBox 10"/>
            <p:cNvSpPr txBox="1"/>
            <p:nvPr/>
          </p:nvSpPr>
          <p:spPr>
            <a:xfrm>
              <a:off x="4224432" y="4817095"/>
              <a:ext cx="256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latin typeface="Rockwell" panose="02060603020205020403" pitchFamily="18" charset="0"/>
                </a:rPr>
                <a:t>Wellbeing @ The Vineyard</a:t>
              </a:r>
              <a:endParaRPr lang="en-GB" b="1" dirty="0">
                <a:latin typeface="Rockwell" panose="02060603020205020403" pitchFamily="18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7" t="7407" r="17833" b="16444"/>
            <a:stretch/>
          </p:blipFill>
          <p:spPr>
            <a:xfrm rot="5400000">
              <a:off x="4080348" y="1788665"/>
              <a:ext cx="3082858" cy="2794690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6337737" y="1760462"/>
            <a:ext cx="31425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Rockwell" panose="02060603020205020403" pitchFamily="18" charset="0"/>
              </a:rPr>
              <a:t>Dunstable </a:t>
            </a:r>
            <a:r>
              <a:rPr lang="en-GB" b="1" dirty="0" smtClean="0">
                <a:latin typeface="Rockwell" panose="02060603020205020403" pitchFamily="18" charset="0"/>
              </a:rPr>
              <a:t>Community Halls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9597034" y="4794476"/>
            <a:ext cx="2384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 smtClean="0">
                <a:latin typeface="Rockwell" panose="02060603020205020403" pitchFamily="18" charset="0"/>
              </a:rPr>
              <a:t>Ivel</a:t>
            </a:r>
            <a:r>
              <a:rPr lang="en-GB" b="1" dirty="0" smtClean="0">
                <a:latin typeface="Rockwell" panose="02060603020205020403" pitchFamily="18" charset="0"/>
              </a:rPr>
              <a:t> Valley Conservation Wellbeing Group</a:t>
            </a:r>
            <a:endParaRPr lang="en-GB" b="1" dirty="0">
              <a:latin typeface="Rockwell" panose="020606030202050204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7" t="7699" r="1157" b="10593"/>
          <a:stretch/>
        </p:blipFill>
        <p:spPr>
          <a:xfrm>
            <a:off x="297181" y="2607353"/>
            <a:ext cx="2337240" cy="24474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012" y="1839127"/>
            <a:ext cx="2147075" cy="27973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20711" y="2859107"/>
            <a:ext cx="3108800" cy="233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00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878" y="2523906"/>
            <a:ext cx="2578139" cy="254791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44060" y="4398977"/>
            <a:ext cx="2331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Rockwell" panose="02060603020205020403" pitchFamily="18" charset="0"/>
              </a:rPr>
              <a:t>Nature Connection sessions</a:t>
            </a:r>
            <a:endParaRPr lang="en-GB" b="1" dirty="0">
              <a:latin typeface="Rockwell" panose="020606030202050204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438" y="4142846"/>
            <a:ext cx="2331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Rockwell" panose="02060603020205020403" pitchFamily="18" charset="0"/>
              </a:rPr>
              <a:t>Natural Mindfulness </a:t>
            </a:r>
          </a:p>
          <a:p>
            <a:pPr algn="ctr"/>
            <a:r>
              <a:rPr lang="en-GB" b="1" dirty="0" smtClean="0">
                <a:latin typeface="Rockwell" panose="02060603020205020403" pitchFamily="18" charset="0"/>
              </a:rPr>
              <a:t>Walks</a:t>
            </a:r>
            <a:endParaRPr lang="en-GB" b="1" dirty="0">
              <a:latin typeface="Rockwell" panose="020606030202050204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7158" y="1730922"/>
            <a:ext cx="2677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Rockwell" panose="02060603020205020403" pitchFamily="18" charset="0"/>
              </a:rPr>
              <a:t>MEET: Men, Engage, Exercise, Talk</a:t>
            </a:r>
            <a:endParaRPr lang="en-GB" b="1" dirty="0">
              <a:latin typeface="Rockwell" panose="020606030202050204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4575" y="393818"/>
            <a:ext cx="8972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Rockwell" panose="02060603020205020403" pitchFamily="18" charset="0"/>
              </a:rPr>
              <a:t>Unlocking the benefits of our green spaces</a:t>
            </a:r>
            <a:endParaRPr lang="en-GB" sz="3200" b="1" dirty="0">
              <a:latin typeface="Rockwell" panose="02060603020205020403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4" t="6014" r="28261" b="14241"/>
          <a:stretch/>
        </p:blipFill>
        <p:spPr>
          <a:xfrm>
            <a:off x="8921824" y="2258100"/>
            <a:ext cx="2756455" cy="261305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837448" y="1407756"/>
            <a:ext cx="2840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 smtClean="0">
                <a:latin typeface="Rockwell" panose="02060603020205020403" pitchFamily="18" charset="0"/>
              </a:rPr>
              <a:t>BigglesBike</a:t>
            </a:r>
            <a:r>
              <a:rPr lang="en-GB" b="1" dirty="0" smtClean="0">
                <a:latin typeface="Rockwell" panose="02060603020205020403" pitchFamily="18" charset="0"/>
              </a:rPr>
              <a:t> to explore the Green Wheel</a:t>
            </a:r>
            <a:endParaRPr lang="en-GB" b="1" dirty="0">
              <a:latin typeface="Rockwell" panose="020606030202050204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" r="14741"/>
          <a:stretch/>
        </p:blipFill>
        <p:spPr>
          <a:xfrm rot="5400000">
            <a:off x="260385" y="1850610"/>
            <a:ext cx="2396358" cy="21881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3" t="7834" r="22042" b="35667"/>
          <a:stretch/>
        </p:blipFill>
        <p:spPr>
          <a:xfrm>
            <a:off x="5698248" y="2054087"/>
            <a:ext cx="3023344" cy="191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92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3624" y="365125"/>
            <a:ext cx="10630176" cy="1325563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Rockwell" panose="02060603020205020403" pitchFamily="18" charset="0"/>
              </a:rPr>
              <a:t>Does it make a difference?  Yes </a:t>
            </a:r>
            <a:r>
              <a:rPr lang="en-GB" sz="3200" b="1" dirty="0" smtClean="0">
                <a:latin typeface="Rockwell" panose="02060603020205020403" pitchFamily="18" charset="0"/>
                <a:sym typeface="Wingdings" panose="05000000000000000000" pitchFamily="2" charset="2"/>
              </a:rPr>
              <a:t></a:t>
            </a:r>
            <a:endParaRPr lang="en-GB" sz="3200" b="1" dirty="0">
              <a:latin typeface="Rockwell" panose="020606030202050204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624" y="1690688"/>
            <a:ext cx="61686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en-GB" i="1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en-GB" i="1" dirty="0" smtClean="0">
                <a:solidFill>
                  <a:schemeClr val="accent6">
                    <a:lumMod val="75000"/>
                  </a:schemeClr>
                </a:solidFill>
              </a:rPr>
              <a:t>he group has </a:t>
            </a:r>
            <a:r>
              <a:rPr lang="en-GB" i="1" dirty="0">
                <a:solidFill>
                  <a:schemeClr val="accent6">
                    <a:lumMod val="75000"/>
                  </a:schemeClr>
                </a:solidFill>
              </a:rPr>
              <a:t>had a positive impact on my mental health, as </a:t>
            </a:r>
            <a:r>
              <a:rPr lang="en-GB" i="1" dirty="0" smtClean="0">
                <a:solidFill>
                  <a:schemeClr val="accent6">
                    <a:lumMod val="75000"/>
                  </a:schemeClr>
                </a:solidFill>
              </a:rPr>
              <a:t>it has helped </a:t>
            </a:r>
            <a:r>
              <a:rPr lang="en-GB" i="1" dirty="0">
                <a:solidFill>
                  <a:schemeClr val="accent6">
                    <a:lumMod val="75000"/>
                  </a:schemeClr>
                </a:solidFill>
              </a:rPr>
              <a:t>hugely in bringing me out of my shell and becoming confident again after my injury. </a:t>
            </a:r>
            <a:r>
              <a:rPr lang="en-GB" i="1" dirty="0" smtClean="0">
                <a:solidFill>
                  <a:schemeClr val="accent6">
                    <a:lumMod val="75000"/>
                  </a:schemeClr>
                </a:solidFill>
              </a:rPr>
              <a:t>It has helped </a:t>
            </a:r>
            <a:r>
              <a:rPr lang="en-GB" i="1" dirty="0">
                <a:solidFill>
                  <a:schemeClr val="accent6">
                    <a:lumMod val="75000"/>
                  </a:schemeClr>
                </a:solidFill>
              </a:rPr>
              <a:t>me become more positive in my outlook on life and of my future</a:t>
            </a:r>
            <a:r>
              <a:rPr lang="en-GB" i="1" dirty="0" smtClean="0">
                <a:solidFill>
                  <a:schemeClr val="accent6">
                    <a:lumMod val="75000"/>
                  </a:schemeClr>
                </a:solidFill>
              </a:rPr>
              <a:t>.” </a:t>
            </a:r>
          </a:p>
          <a:p>
            <a:r>
              <a:rPr lang="en-GB" b="1" dirty="0" smtClean="0"/>
              <a:t>IVCV Wellbeing Group participant, 2023</a:t>
            </a:r>
          </a:p>
          <a:p>
            <a:endParaRPr lang="en-GB" i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i="1" dirty="0">
                <a:solidFill>
                  <a:schemeClr val="accent6">
                    <a:lumMod val="75000"/>
                  </a:schemeClr>
                </a:solidFill>
              </a:rPr>
              <a:t>“Coming here has been major in terms of my mental health. I look forward to coming here </a:t>
            </a:r>
            <a:r>
              <a:rPr lang="en-GB" i="1" dirty="0" smtClean="0">
                <a:solidFill>
                  <a:schemeClr val="accent6">
                    <a:lumMod val="75000"/>
                  </a:schemeClr>
                </a:solidFill>
              </a:rPr>
              <a:t>and </a:t>
            </a:r>
            <a:r>
              <a:rPr lang="en-GB" i="1" dirty="0">
                <a:solidFill>
                  <a:schemeClr val="accent6">
                    <a:lumMod val="75000"/>
                  </a:schemeClr>
                </a:solidFill>
              </a:rPr>
              <a:t>I notice it has a negative impact on me if I’m unable to come</a:t>
            </a:r>
            <a:r>
              <a:rPr lang="en-GB" i="1" dirty="0" smtClean="0">
                <a:solidFill>
                  <a:schemeClr val="accent6">
                    <a:lumMod val="75000"/>
                  </a:schemeClr>
                </a:solidFill>
              </a:rPr>
              <a:t>.”</a:t>
            </a:r>
          </a:p>
          <a:p>
            <a:r>
              <a:rPr lang="en-GB" b="1" dirty="0" smtClean="0"/>
              <a:t>Dunstable Community Halls Garden participant, 2023</a:t>
            </a:r>
          </a:p>
          <a:p>
            <a:endParaRPr lang="en-GB" b="1" dirty="0"/>
          </a:p>
          <a:p>
            <a:endParaRPr lang="en-GB" i="1" dirty="0" smtClean="0"/>
          </a:p>
          <a:p>
            <a:endParaRPr lang="en-GB" i="1" dirty="0"/>
          </a:p>
          <a:p>
            <a:endParaRPr lang="en-GB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830" y="1564958"/>
            <a:ext cx="3100387" cy="310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6232" y="416428"/>
            <a:ext cx="11172388" cy="857250"/>
          </a:xfrm>
        </p:spPr>
        <p:txBody>
          <a:bodyPr>
            <a:normAutofit/>
          </a:bodyPr>
          <a:lstStyle/>
          <a:p>
            <a:r>
              <a:rPr lang="en-GB" sz="2700" b="1" dirty="0" smtClean="0">
                <a:latin typeface="Rockwell" panose="02060603020205020403" pitchFamily="18" charset="0"/>
              </a:rPr>
              <a:t>We asked our participants for 3 words to describe a </a:t>
            </a:r>
            <a:r>
              <a:rPr lang="en-GB" sz="2700" b="1" dirty="0">
                <a:latin typeface="Rockwell" panose="02060603020205020403" pitchFamily="18" charset="0"/>
              </a:rPr>
              <a:t>G</a:t>
            </a:r>
            <a:r>
              <a:rPr lang="en-GB" sz="2700" b="1" dirty="0" smtClean="0">
                <a:latin typeface="Rockwell" panose="02060603020205020403" pitchFamily="18" charset="0"/>
              </a:rPr>
              <a:t>reen Wellbeing session..</a:t>
            </a:r>
            <a:endParaRPr lang="en-GB" sz="2700" b="1" dirty="0">
              <a:latin typeface="Rockwell" panose="02060603020205020403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09900" y="5301208"/>
            <a:ext cx="7406580" cy="73808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66928" indent="-457200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2" panose="05020102010507070707" pitchFamily="18" charset="2"/>
              <a:buChar char="®"/>
              <a:defRPr kumimoji="0" sz="27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Bef>
                <a:spcPts val="450"/>
              </a:spcBef>
              <a:spcAft>
                <a:spcPts val="450"/>
              </a:spcAft>
            </a:pPr>
            <a:endParaRPr lang="en-GB" altLang="en-US" sz="135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" t="7123" r="2965" b="3266"/>
          <a:stretch/>
        </p:blipFill>
        <p:spPr>
          <a:xfrm>
            <a:off x="2684222" y="1143000"/>
            <a:ext cx="8819817" cy="506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56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6231" y="416428"/>
            <a:ext cx="10860231" cy="857250"/>
          </a:xfrm>
        </p:spPr>
        <p:txBody>
          <a:bodyPr>
            <a:normAutofit/>
          </a:bodyPr>
          <a:lstStyle/>
          <a:p>
            <a:r>
              <a:rPr lang="en-GB" sz="2700" b="1" dirty="0" smtClean="0">
                <a:latin typeface="Rockwell" panose="02060603020205020403" pitchFamily="18" charset="0"/>
                <a:ea typeface="Verdana" panose="020B0604030504040204" pitchFamily="34" charset="0"/>
              </a:rPr>
              <a:t> Wellbeing Walks</a:t>
            </a:r>
            <a:endParaRPr lang="en-GB" sz="2700" b="1" dirty="0">
              <a:latin typeface="Rockwell" panose="02060603020205020403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09900" y="5301208"/>
            <a:ext cx="7406580" cy="73808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66928" indent="-457200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2" panose="05020102010507070707" pitchFamily="18" charset="2"/>
              <a:buChar char="®"/>
              <a:defRPr kumimoji="0" sz="27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Bef>
                <a:spcPts val="450"/>
              </a:spcBef>
              <a:spcAft>
                <a:spcPts val="450"/>
              </a:spcAft>
            </a:pPr>
            <a:endParaRPr lang="en-GB" altLang="en-US" sz="135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63373" y="1302284"/>
            <a:ext cx="53430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We support over 30 </a:t>
            </a:r>
            <a:r>
              <a:rPr lang="en-GB" b="1" dirty="0"/>
              <a:t>walks </a:t>
            </a:r>
            <a:r>
              <a:rPr lang="en-GB" b="1" dirty="0" smtClean="0"/>
              <a:t>across Bedfordshire </a:t>
            </a:r>
            <a:r>
              <a:rPr lang="en-GB" b="1" dirty="0"/>
              <a:t>each week</a:t>
            </a:r>
            <a:endParaRPr lang="en-GB" b="1" dirty="0" smtClean="0"/>
          </a:p>
          <a:p>
            <a:endParaRPr lang="en-GB" b="1" dirty="0"/>
          </a:p>
          <a:p>
            <a:r>
              <a:rPr lang="en-GB" b="1" dirty="0" smtClean="0"/>
              <a:t>96</a:t>
            </a:r>
            <a:r>
              <a:rPr lang="en-GB" b="1" dirty="0"/>
              <a:t>%</a:t>
            </a:r>
            <a:r>
              <a:rPr lang="en-GB" dirty="0"/>
              <a:t> </a:t>
            </a:r>
            <a:r>
              <a:rPr lang="en-GB" dirty="0" smtClean="0"/>
              <a:t>said the </a:t>
            </a:r>
            <a:r>
              <a:rPr lang="en-GB" dirty="0"/>
              <a:t>W</a:t>
            </a:r>
            <a:r>
              <a:rPr lang="en-GB" dirty="0" smtClean="0"/>
              <a:t>ellbeing Walks </a:t>
            </a:r>
            <a:r>
              <a:rPr lang="en-GB" dirty="0"/>
              <a:t>has helped to support their physical health.</a:t>
            </a:r>
          </a:p>
          <a:p>
            <a:endParaRPr lang="en-GB" b="1" dirty="0" smtClean="0"/>
          </a:p>
          <a:p>
            <a:r>
              <a:rPr lang="en-GB" b="1" dirty="0"/>
              <a:t>97%</a:t>
            </a:r>
            <a:r>
              <a:rPr lang="en-GB" dirty="0"/>
              <a:t> said the Wellbeing Walks have helped them to develop </a:t>
            </a:r>
            <a:r>
              <a:rPr lang="en-GB" dirty="0" smtClean="0"/>
              <a:t>friendships</a:t>
            </a:r>
          </a:p>
          <a:p>
            <a:endParaRPr lang="en-GB" dirty="0"/>
          </a:p>
          <a:p>
            <a:r>
              <a:rPr lang="en-GB" b="1" dirty="0" smtClean="0"/>
              <a:t>88</a:t>
            </a:r>
            <a:r>
              <a:rPr lang="en-GB" b="1" dirty="0"/>
              <a:t>%</a:t>
            </a:r>
            <a:r>
              <a:rPr lang="en-GB" dirty="0"/>
              <a:t> </a:t>
            </a:r>
            <a:r>
              <a:rPr lang="en-GB" dirty="0" smtClean="0"/>
              <a:t>said </a:t>
            </a:r>
            <a:r>
              <a:rPr lang="en-GB" dirty="0"/>
              <a:t>the Wellbeing Walks have encouraged them to be more active.</a:t>
            </a:r>
          </a:p>
          <a:p>
            <a:endParaRPr lang="en-GB" dirty="0"/>
          </a:p>
          <a:p>
            <a:pPr lvl="0"/>
            <a:r>
              <a:rPr lang="en-GB" b="1" dirty="0">
                <a:solidFill>
                  <a:prstClr val="black"/>
                </a:solidFill>
              </a:rPr>
              <a:t>76%</a:t>
            </a:r>
            <a:r>
              <a:rPr lang="en-GB" dirty="0">
                <a:solidFill>
                  <a:prstClr val="black"/>
                </a:solidFill>
              </a:rPr>
              <a:t> said that joining the Wellbeing Walks has helped to support their mental health.</a:t>
            </a:r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818" y="5242876"/>
            <a:ext cx="1591365" cy="11253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" y="1495790"/>
            <a:ext cx="4271010" cy="320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74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1031" y="2274570"/>
            <a:ext cx="6145529" cy="176022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+mn-lt"/>
              </a:rPr>
              <a:t>Home–based Green Social Prescribing</a:t>
            </a:r>
          </a:p>
          <a:p>
            <a:r>
              <a:rPr lang="en-GB" dirty="0">
                <a:latin typeface="+mn-lt"/>
              </a:rPr>
              <a:t>Nature Buddies</a:t>
            </a:r>
          </a:p>
          <a:p>
            <a:r>
              <a:rPr lang="en-GB" dirty="0" smtClean="0">
                <a:latin typeface="+mn-lt"/>
              </a:rPr>
              <a:t>Targeted offers</a:t>
            </a:r>
          </a:p>
          <a:p>
            <a:endParaRPr lang="en-GB" dirty="0">
              <a:latin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>
                <a:latin typeface="Rockwell" panose="02060603020205020403" pitchFamily="18" charset="0"/>
              </a:rPr>
              <a:t>New for 2024..</a:t>
            </a:r>
            <a:endParaRPr lang="en-GB" sz="3200" b="1" dirty="0">
              <a:latin typeface="Rockwell" panose="020606030202050204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10819" y="1793101"/>
            <a:ext cx="4377848" cy="328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35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4580" y="1858292"/>
            <a:ext cx="10860231" cy="857250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 smtClean="0">
                <a:latin typeface="Rockwell" panose="02060603020205020403" pitchFamily="18" charset="0"/>
                <a:ea typeface="Verdana" panose="020B0604030504040204" pitchFamily="34" charset="0"/>
              </a:rPr>
              <a:t>Thank you</a:t>
            </a:r>
            <a:endParaRPr lang="en-GB" sz="4000" b="1" dirty="0">
              <a:latin typeface="Rockwell" panose="02060603020205020403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09900" y="5301208"/>
            <a:ext cx="7406580" cy="73808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66928" indent="-457200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2" panose="05020102010507070707" pitchFamily="18" charset="2"/>
              <a:buChar char="®"/>
              <a:defRPr kumimoji="0" sz="27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Bef>
                <a:spcPts val="450"/>
              </a:spcBef>
              <a:spcAft>
                <a:spcPts val="450"/>
              </a:spcAft>
            </a:pPr>
            <a:endParaRPr lang="en-GB" altLang="en-US" sz="135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50" y="3021585"/>
            <a:ext cx="115178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For more information, go to: </a:t>
            </a:r>
          </a:p>
          <a:p>
            <a:pPr algn="ctr"/>
            <a:r>
              <a:rPr lang="en-GB" sz="2400" b="1" dirty="0" smtClean="0">
                <a:hlinkClick r:id="rId2"/>
              </a:rPr>
              <a:t>https</a:t>
            </a:r>
            <a:r>
              <a:rPr lang="en-GB" sz="2400" b="1" dirty="0">
                <a:hlinkClick r:id="rId2"/>
              </a:rPr>
              <a:t>://yourwellbeingbedfordshire.org.uk/green-wellbeing</a:t>
            </a:r>
            <a:r>
              <a:rPr lang="en-GB" sz="2400" b="1" dirty="0" smtClean="0">
                <a:hlinkClick r:id="rId2"/>
              </a:rPr>
              <a:t>/</a:t>
            </a:r>
            <a:endParaRPr lang="en-GB" sz="2400" b="1" dirty="0" smtClean="0"/>
          </a:p>
          <a:p>
            <a:pPr algn="ctr"/>
            <a:endParaRPr lang="en-GB" sz="2400" b="1" dirty="0"/>
          </a:p>
          <a:p>
            <a:pPr algn="ctr"/>
            <a:r>
              <a:rPr lang="en-GB" sz="2400" b="1" dirty="0" smtClean="0"/>
              <a:t>Or contact me: </a:t>
            </a:r>
            <a:r>
              <a:rPr lang="en-GB" sz="2400" b="1" dirty="0" smtClean="0">
                <a:hlinkClick r:id="rId3"/>
              </a:rPr>
              <a:t>nicola.scholfield@bedsrcc.org.uk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445" y="5111715"/>
            <a:ext cx="2385198" cy="111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5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ourse">
  <a:themeElements>
    <a:clrScheme name="Custom 2">
      <a:dk1>
        <a:srgbClr val="464646"/>
      </a:dk1>
      <a:lt1>
        <a:sysClr val="window" lastClr="FFFFFF"/>
      </a:lt1>
      <a:dk2>
        <a:srgbClr val="464646"/>
      </a:dk2>
      <a:lt2>
        <a:srgbClr val="DEF5FA"/>
      </a:lt2>
      <a:accent1>
        <a:srgbClr val="002654"/>
      </a:accent1>
      <a:accent2>
        <a:srgbClr val="6689CC"/>
      </a:accent2>
      <a:accent3>
        <a:srgbClr val="5AAC5C"/>
      </a:accent3>
      <a:accent4>
        <a:srgbClr val="ADACC8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ustom 1">
      <a:majorFont>
        <a:latin typeface="Rockwell"/>
        <a:ea typeface=""/>
        <a:cs typeface=""/>
      </a:majorFont>
      <a:minorFont>
        <a:latin typeface="Segoe UI Semibold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F40FD18CEE2544BED82F7EF2889C09" ma:contentTypeVersion="20" ma:contentTypeDescription="Create a new document." ma:contentTypeScope="" ma:versionID="9fb46712af303e2853e6eab6ab06a6fa">
  <xsd:schema xmlns:xsd="http://www.w3.org/2001/XMLSchema" xmlns:xs="http://www.w3.org/2001/XMLSchema" xmlns:p="http://schemas.microsoft.com/office/2006/metadata/properties" xmlns:ns2="209480e6-5def-4cfe-827f-bce9832a9ed1" xmlns:ns3="bc83d4c8-37f8-4b27-a742-ba79a4d31a23" targetNamespace="http://schemas.microsoft.com/office/2006/metadata/properties" ma:root="true" ma:fieldsID="b4bfdf797a9e739fdcbfa61732e9634c" ns2:_="" ns3:_="">
    <xsd:import namespace="209480e6-5def-4cfe-827f-bce9832a9ed1"/>
    <xsd:import namespace="bc83d4c8-37f8-4b27-a742-ba79a4d31a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Date" minOccurs="0"/>
                <xsd:element ref="ns2:MediaServiceAutoKeyPoints" minOccurs="0"/>
                <xsd:element ref="ns2:MediaServiceKeyPoints" minOccurs="0"/>
                <xsd:element ref="ns2: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9480e6-5def-4cfe-827f-bce9832a9e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Date" ma:index="18" nillable="true" ma:displayName="Date" ma:format="DateTime" ma:internalName="Date">
      <xsd:simpleType>
        <xsd:restriction base="dms:DateTime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etails" ma:index="21" nillable="true" ma:displayName="Details" ma:description="Jane took these" ma:format="Dropdown" ma:internalName="Details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ee2a8f3e-69a0-48db-9ae2-fb94ba6d48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3d4c8-37f8-4b27-a742-ba79a4d31a2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3b98663d-fdd6-48fa-9d26-95cc4c75d05c}" ma:internalName="TaxCatchAll" ma:showField="CatchAllData" ma:web="bc83d4c8-37f8-4b27-a742-ba79a4d31a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A193BC-1669-4642-AC03-18691C9E4413}"/>
</file>

<file path=customXml/itemProps2.xml><?xml version="1.0" encoding="utf-8"?>
<ds:datastoreItem xmlns:ds="http://schemas.openxmlformats.org/officeDocument/2006/customXml" ds:itemID="{5B0C37A4-0C88-40E5-9DAF-F7A185A4E3DC}"/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395</Words>
  <Application>Microsoft Office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Arial</vt:lpstr>
      <vt:lpstr>Calibri</vt:lpstr>
      <vt:lpstr>Calibri Light</vt:lpstr>
      <vt:lpstr>Rockwell</vt:lpstr>
      <vt:lpstr>Segoe UI</vt:lpstr>
      <vt:lpstr>Segoe UI Emoji</vt:lpstr>
      <vt:lpstr>Segoe UI Semibold</vt:lpstr>
      <vt:lpstr>Verdana</vt:lpstr>
      <vt:lpstr>Wingdings</vt:lpstr>
      <vt:lpstr>Wingdings 2</vt:lpstr>
      <vt:lpstr>Wingdings 3</vt:lpstr>
      <vt:lpstr>Office Theme</vt:lpstr>
      <vt:lpstr>Concourse</vt:lpstr>
      <vt:lpstr>PowerPoint Presentation</vt:lpstr>
      <vt:lpstr>Green Social Prescribing – evidence-based</vt:lpstr>
      <vt:lpstr>Beds RCC’s Green Social Prescribing Programme</vt:lpstr>
      <vt:lpstr>Green Social Prescribing through Beds RCC assets</vt:lpstr>
      <vt:lpstr>PowerPoint Presentation</vt:lpstr>
      <vt:lpstr>Does it make a difference?  Yes </vt:lpstr>
      <vt:lpstr>We asked our participants for 3 words to describe a Green Wellbeing session..</vt:lpstr>
      <vt:lpstr> Wellbeing Walks</vt:lpstr>
      <vt:lpstr>New for 2024..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Social Prescribing</dc:title>
  <dc:creator>Nicola Scholfield</dc:creator>
  <cp:lastModifiedBy>Nicola Scholfield</cp:lastModifiedBy>
  <cp:revision>65</cp:revision>
  <dcterms:created xsi:type="dcterms:W3CDTF">2023-03-09T18:45:50Z</dcterms:created>
  <dcterms:modified xsi:type="dcterms:W3CDTF">2024-05-08T13:46:03Z</dcterms:modified>
</cp:coreProperties>
</file>