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86" r:id="rId5"/>
    <p:sldId id="28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957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 Solaiman" userId="454eff8d-317f-47bc-8b18-a57cc97d887f" providerId="ADAL" clId="{5D0F8CEC-CFD9-4475-80E2-28DF616AA0FA}"/>
    <pc:docChg chg="delSld">
      <pc:chgData name="Carol Solaiman" userId="454eff8d-317f-47bc-8b18-a57cc97d887f" providerId="ADAL" clId="{5D0F8CEC-CFD9-4475-80E2-28DF616AA0FA}" dt="2023-09-29T14:07:56.327" v="8" actId="47"/>
      <pc:docMkLst>
        <pc:docMk/>
      </pc:docMkLst>
      <pc:sldChg chg="del">
        <pc:chgData name="Carol Solaiman" userId="454eff8d-317f-47bc-8b18-a57cc97d887f" providerId="ADAL" clId="{5D0F8CEC-CFD9-4475-80E2-28DF616AA0FA}" dt="2023-09-29T14:07:31.948" v="0" actId="47"/>
        <pc:sldMkLst>
          <pc:docMk/>
          <pc:sldMk cId="1602894209" sldId="260"/>
        </pc:sldMkLst>
      </pc:sldChg>
      <pc:sldChg chg="del">
        <pc:chgData name="Carol Solaiman" userId="454eff8d-317f-47bc-8b18-a57cc97d887f" providerId="ADAL" clId="{5D0F8CEC-CFD9-4475-80E2-28DF616AA0FA}" dt="2023-09-29T14:07:33.399" v="1" actId="47"/>
        <pc:sldMkLst>
          <pc:docMk/>
          <pc:sldMk cId="4212035223" sldId="287"/>
        </pc:sldMkLst>
      </pc:sldChg>
      <pc:sldChg chg="del">
        <pc:chgData name="Carol Solaiman" userId="454eff8d-317f-47bc-8b18-a57cc97d887f" providerId="ADAL" clId="{5D0F8CEC-CFD9-4475-80E2-28DF616AA0FA}" dt="2023-09-29T14:07:48.606" v="2" actId="47"/>
        <pc:sldMkLst>
          <pc:docMk/>
          <pc:sldMk cId="4042086315" sldId="289"/>
        </pc:sldMkLst>
      </pc:sldChg>
      <pc:sldChg chg="del">
        <pc:chgData name="Carol Solaiman" userId="454eff8d-317f-47bc-8b18-a57cc97d887f" providerId="ADAL" clId="{5D0F8CEC-CFD9-4475-80E2-28DF616AA0FA}" dt="2023-09-29T14:07:49.593" v="3" actId="47"/>
        <pc:sldMkLst>
          <pc:docMk/>
          <pc:sldMk cId="2246022993" sldId="290"/>
        </pc:sldMkLst>
      </pc:sldChg>
      <pc:sldChg chg="del">
        <pc:chgData name="Carol Solaiman" userId="454eff8d-317f-47bc-8b18-a57cc97d887f" providerId="ADAL" clId="{5D0F8CEC-CFD9-4475-80E2-28DF616AA0FA}" dt="2023-09-29T14:07:51.113" v="4" actId="47"/>
        <pc:sldMkLst>
          <pc:docMk/>
          <pc:sldMk cId="1756955581" sldId="291"/>
        </pc:sldMkLst>
      </pc:sldChg>
      <pc:sldChg chg="del">
        <pc:chgData name="Carol Solaiman" userId="454eff8d-317f-47bc-8b18-a57cc97d887f" providerId="ADAL" clId="{5D0F8CEC-CFD9-4475-80E2-28DF616AA0FA}" dt="2023-09-29T14:07:52.174" v="5" actId="47"/>
        <pc:sldMkLst>
          <pc:docMk/>
          <pc:sldMk cId="19751339" sldId="292"/>
        </pc:sldMkLst>
      </pc:sldChg>
      <pc:sldChg chg="del">
        <pc:chgData name="Carol Solaiman" userId="454eff8d-317f-47bc-8b18-a57cc97d887f" providerId="ADAL" clId="{5D0F8CEC-CFD9-4475-80E2-28DF616AA0FA}" dt="2023-09-29T14:07:52.987" v="6" actId="47"/>
        <pc:sldMkLst>
          <pc:docMk/>
          <pc:sldMk cId="727576207" sldId="293"/>
        </pc:sldMkLst>
      </pc:sldChg>
      <pc:sldChg chg="del">
        <pc:chgData name="Carol Solaiman" userId="454eff8d-317f-47bc-8b18-a57cc97d887f" providerId="ADAL" clId="{5D0F8CEC-CFD9-4475-80E2-28DF616AA0FA}" dt="2023-09-29T14:07:53.714" v="7" actId="47"/>
        <pc:sldMkLst>
          <pc:docMk/>
          <pc:sldMk cId="4159476900" sldId="294"/>
        </pc:sldMkLst>
      </pc:sldChg>
      <pc:sldChg chg="del">
        <pc:chgData name="Carol Solaiman" userId="454eff8d-317f-47bc-8b18-a57cc97d887f" providerId="ADAL" clId="{5D0F8CEC-CFD9-4475-80E2-28DF616AA0FA}" dt="2023-09-29T14:07:56.327" v="8" actId="47"/>
        <pc:sldMkLst>
          <pc:docMk/>
          <pc:sldMk cId="38679315" sldId="29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381A4210-7229-DB41-8DE5-7458F41EA8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228" y="536574"/>
            <a:ext cx="6429060" cy="2459004"/>
          </a:xfrm>
        </p:spPr>
        <p:txBody>
          <a:bodyPr anchor="b" anchorCtr="0"/>
          <a:lstStyle>
            <a:lvl1pPr algn="l">
              <a:defRPr sz="4000" b="1" cap="none" baseline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FCB8B451-CAFA-004A-89B1-D4C0D7624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6228" y="3134508"/>
            <a:ext cx="6429060" cy="888950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2" name="Logo" descr="Logo NHS Bedfordshire, Luton and Milton Keynes Integrated Care Board">
            <a:extLst>
              <a:ext uri="{FF2B5EF4-FFF2-40B4-BE49-F238E27FC236}">
                <a16:creationId xmlns:a16="http://schemas.microsoft.com/office/drawing/2014/main" id="{B4F957B9-CE20-8652-5B14-126476B307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256" y="536574"/>
            <a:ext cx="3196679" cy="159628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1677EE5-F830-BDD9-E0E0-C30D893BA5D9}"/>
              </a:ext>
            </a:extLst>
          </p:cNvPr>
          <p:cNvSpPr/>
          <p:nvPr userDrawn="1"/>
        </p:nvSpPr>
        <p:spPr>
          <a:xfrm>
            <a:off x="0" y="4477096"/>
            <a:ext cx="12192000" cy="2380903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E962F22-AA8B-087A-950C-1852E17E8C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35801" y="4759306"/>
            <a:ext cx="10520398" cy="1954099"/>
            <a:chOff x="827223" y="4759306"/>
            <a:chExt cx="10520398" cy="195409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2E01241-F16E-668A-743E-99DC1B8A24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9810" y="4787207"/>
              <a:ext cx="1350717" cy="135071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02D6A8E-6D90-AEB0-2022-6AEF668F92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96904" y="4787207"/>
              <a:ext cx="1350717" cy="135071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1B73493-F0E9-8EE4-0347-97525E0DA1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2717" y="4787207"/>
              <a:ext cx="1350717" cy="135071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D7D5A9F-7E17-6D73-CAE4-71782F1501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5624" y="4787207"/>
              <a:ext cx="1350717" cy="1350717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BEE606E2-607E-4FF8-76E6-E8502D4C0B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531" y="4787207"/>
              <a:ext cx="1350717" cy="1350717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A0827BD-CCF3-9307-E9C7-E6601ADE64E9}"/>
                </a:ext>
              </a:extLst>
            </p:cNvPr>
            <p:cNvSpPr txBox="1"/>
            <p:nvPr userDrawn="1"/>
          </p:nvSpPr>
          <p:spPr>
            <a:xfrm>
              <a:off x="827223" y="6286995"/>
              <a:ext cx="139847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2"/>
                  </a:solidFill>
                </a:rPr>
                <a:t>Trust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F56C38A-BBAA-B9CE-D195-6DBEBD1A1594}"/>
                </a:ext>
              </a:extLst>
            </p:cNvPr>
            <p:cNvSpPr txBox="1"/>
            <p:nvPr userDrawn="1"/>
          </p:nvSpPr>
          <p:spPr>
            <a:xfrm>
              <a:off x="3106323" y="6286995"/>
              <a:ext cx="139847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2"/>
                  </a:solidFill>
                </a:rPr>
                <a:t>Respect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BB9A877-4C68-D9E4-E49F-E28BC3766809}"/>
                </a:ext>
              </a:extLst>
            </p:cNvPr>
            <p:cNvSpPr txBox="1"/>
            <p:nvPr userDrawn="1"/>
          </p:nvSpPr>
          <p:spPr>
            <a:xfrm>
              <a:off x="5401409" y="6286995"/>
              <a:ext cx="139847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2"/>
                  </a:solidFill>
                </a:rPr>
                <a:t>Integrity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CB4480F-78B1-573D-3BED-0B4A1B17BA22}"/>
                </a:ext>
              </a:extLst>
            </p:cNvPr>
            <p:cNvSpPr txBox="1"/>
            <p:nvPr userDrawn="1"/>
          </p:nvSpPr>
          <p:spPr>
            <a:xfrm>
              <a:off x="7725961" y="6286995"/>
              <a:ext cx="139847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2"/>
                  </a:solidFill>
                </a:rPr>
                <a:t>Accountability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2D7933E-E88E-4D1B-D03D-5313011A650E}"/>
                </a:ext>
              </a:extLst>
            </p:cNvPr>
            <p:cNvSpPr txBox="1"/>
            <p:nvPr userDrawn="1"/>
          </p:nvSpPr>
          <p:spPr>
            <a:xfrm>
              <a:off x="10068913" y="6282518"/>
              <a:ext cx="1206701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2"/>
                  </a:solidFill>
                </a:rPr>
                <a:t>Care and Compassion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B023D42-7DA0-5B11-7124-B6AF4AA8D6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 userDrawn="1"/>
          </p:nvCxnSpPr>
          <p:spPr>
            <a:xfrm>
              <a:off x="2667436" y="4816456"/>
              <a:ext cx="0" cy="1800641"/>
            </a:xfrm>
            <a:prstGeom prst="line">
              <a:avLst/>
            </a:prstGeom>
            <a:ln>
              <a:solidFill>
                <a:srgbClr val="7686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52287A5E-9C10-E9C8-095D-20F3623669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 userDrawn="1"/>
          </p:nvCxnSpPr>
          <p:spPr>
            <a:xfrm>
              <a:off x="4954529" y="4759306"/>
              <a:ext cx="0" cy="1800641"/>
            </a:xfrm>
            <a:prstGeom prst="line">
              <a:avLst/>
            </a:prstGeom>
            <a:ln>
              <a:solidFill>
                <a:srgbClr val="7686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1196B2E-BA65-3E0A-564E-5B96878A3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 userDrawn="1"/>
          </p:nvCxnSpPr>
          <p:spPr>
            <a:xfrm>
              <a:off x="7241622" y="4787881"/>
              <a:ext cx="0" cy="1800641"/>
            </a:xfrm>
            <a:prstGeom prst="line">
              <a:avLst/>
            </a:prstGeom>
            <a:ln>
              <a:solidFill>
                <a:srgbClr val="7686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1FA960A-F7D7-49BC-9A58-D0767FD3BA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 userDrawn="1"/>
          </p:nvCxnSpPr>
          <p:spPr>
            <a:xfrm>
              <a:off x="9528715" y="4759306"/>
              <a:ext cx="0" cy="1800641"/>
            </a:xfrm>
            <a:prstGeom prst="line">
              <a:avLst/>
            </a:prstGeom>
            <a:ln>
              <a:solidFill>
                <a:srgbClr val="7686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8290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, Title and Content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7528" y="382349"/>
            <a:ext cx="7488832" cy="1232291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061D5CC-E7BA-CD48-BEFA-732B875B9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BFB4F38-94C3-154F-84F3-38BCB606234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88336" y="382349"/>
            <a:ext cx="1080119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35179BC9-FD9A-D5CC-924F-64417D80C8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445" y="1844825"/>
            <a:ext cx="11172331" cy="4281340"/>
          </a:xfrm>
        </p:spPr>
        <p:txBody>
          <a:bodyPr lIns="0" tIns="0" rIns="0" b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E7EBE0-8CE9-453A-87B4-8F46CFBCFCFB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0164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0311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, Title and Content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7528" y="382349"/>
            <a:ext cx="7488832" cy="1232291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061D5CC-E7BA-CD48-BEFA-732B875B9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FDE91C4-AEF5-5F44-AB54-183B7E47CA6B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96213" y="382349"/>
            <a:ext cx="1080120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C6EF843F-7E56-3640-B407-1CCC3525A1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445" y="1844825"/>
            <a:ext cx="11172331" cy="4281340"/>
          </a:xfrm>
        </p:spPr>
        <p:txBody>
          <a:bodyPr lIns="0" tIns="0" rIns="0" b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289B22-CD74-D1AD-7552-9A9238D6002F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0164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490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, Title and Content_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7528" y="382349"/>
            <a:ext cx="7488832" cy="1232291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061D5CC-E7BA-CD48-BEFA-732B875B9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E0F4FD-1908-0F41-8EFE-DEE66C81FF42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96213" y="382349"/>
            <a:ext cx="1080120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69E91A5-6FEC-B834-DAAA-DE539D2D50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445" y="1844825"/>
            <a:ext cx="11172331" cy="4281340"/>
          </a:xfrm>
        </p:spPr>
        <p:txBody>
          <a:bodyPr lIns="0" tIns="0" rIns="0" b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08B3CE-1997-5849-8B1B-560568CE0A44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3628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1451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, Title and Content_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7528" y="382349"/>
            <a:ext cx="7488832" cy="1232291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061D5CC-E7BA-CD48-BEFA-732B875B9457}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8D89DE4-A435-B94B-97FE-7F11E2CA37F2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96213" y="382349"/>
            <a:ext cx="1103648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5" name="Picture 14" descr="Logo NHS Bedfordshire, Luton and Milton Keynes Integrated Care Board">
            <a:extLst>
              <a:ext uri="{FF2B5EF4-FFF2-40B4-BE49-F238E27FC236}">
                <a16:creationId xmlns:a16="http://schemas.microsoft.com/office/drawing/2014/main" id="{1954ACD3-7BC3-2D44-BE65-814449028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445" y="1844825"/>
            <a:ext cx="11172331" cy="4281340"/>
          </a:xfrm>
        </p:spPr>
        <p:txBody>
          <a:bodyPr lIns="0" tIns="0" rIns="0" b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10AD24-466F-2C6F-08E6-C1B2E9C22BFC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0164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76283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7528" y="382349"/>
            <a:ext cx="7488832" cy="1232291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061D5CC-E7BA-CD48-BEFA-732B875B9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C13482B-E75A-B24A-AE29-A6C2A25A4B3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06624" y="382349"/>
            <a:ext cx="1080120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5" name="Picture 14" descr="Logo NHS Bedfordshire, Luton and Milton Keynes Integrated Care Board">
            <a:extLst>
              <a:ext uri="{FF2B5EF4-FFF2-40B4-BE49-F238E27FC236}">
                <a16:creationId xmlns:a16="http://schemas.microsoft.com/office/drawing/2014/main" id="{999289C7-78F8-A97A-A670-56F4BD3CF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445" y="1844825"/>
            <a:ext cx="7084723" cy="4281340"/>
          </a:xfrm>
        </p:spPr>
        <p:txBody>
          <a:bodyPr lIns="0" tIns="0" rIns="0" b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Picture Placeholder 11">
            <a:extLst>
              <a:ext uri="{FF2B5EF4-FFF2-40B4-BE49-F238E27FC236}">
                <a16:creationId xmlns:a16="http://schemas.microsoft.com/office/drawing/2014/main" id="{69CCEFD7-EF02-3D4D-A3BA-F73AC8AD712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flipH="1">
            <a:off x="7955934" y="2086796"/>
            <a:ext cx="3797397" cy="379739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5C6E667-771F-458B-35CE-8C257BABDD72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0164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4716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0E07C0A-1877-896F-408F-10CF3708CB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33636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46EC874-EB04-354B-9362-80C38FAFC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528" y="382349"/>
            <a:ext cx="7200800" cy="1232291"/>
          </a:xfrm>
        </p:spPr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84576D4-12E8-BD46-8E2A-6BE58E12D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3EABDAF-DEF9-144B-AA54-091C9F26BD09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96213" y="382349"/>
            <a:ext cx="1080120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7" name="Picture 16" descr="Logo NHS Bedfordshire, Luton and Milton Keynes Integrated Care Board">
            <a:extLst>
              <a:ext uri="{FF2B5EF4-FFF2-40B4-BE49-F238E27FC236}">
                <a16:creationId xmlns:a16="http://schemas.microsoft.com/office/drawing/2014/main" id="{F1500CA5-1AEE-3479-F9A8-83D4ECB1C2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444" y="1844825"/>
            <a:ext cx="8524884" cy="4281340"/>
          </a:xfrm>
        </p:spPr>
        <p:txBody>
          <a:bodyPr lIns="0" tIns="0" rIns="0" bIns="0"/>
          <a:lstStyle>
            <a:lvl1pPr>
              <a:buClr>
                <a:schemeClr val="accent6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6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6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6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A480D04-D53E-0B10-3614-D256CDE5AE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4131720"/>
            <a:ext cx="1954800" cy="19548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F85AC9F-8CBF-1B28-8B18-291CEA032D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GB" b="1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094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6A4F362-2BB0-2C80-581B-323A12F3C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33636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1F1204-D2FF-3E40-8F9A-AEF62CCFB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528" y="382349"/>
            <a:ext cx="7200800" cy="1232291"/>
          </a:xfrm>
        </p:spPr>
        <p:txBody>
          <a:bodyPr lIns="0" tIns="0" rIns="0" bIns="0"/>
          <a:lstStyle>
            <a:lvl1pPr algn="l"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64EE7F-CA5D-2445-870E-98CDFDA14B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D1260C3-1604-4D48-BB21-8358FBBAD3B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96213" y="382349"/>
            <a:ext cx="1080120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0" name="Picture 9" descr="Logo NHS Bedfordshire, Luton and Milton Keynes Integrated Care Board">
            <a:extLst>
              <a:ext uri="{FF2B5EF4-FFF2-40B4-BE49-F238E27FC236}">
                <a16:creationId xmlns:a16="http://schemas.microsoft.com/office/drawing/2014/main" id="{51D6993D-6038-8664-5787-69CC5968DF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1AB73A3-F52C-0949-A125-CD39FFA3B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444" y="1844825"/>
            <a:ext cx="8524884" cy="4281340"/>
          </a:xfrm>
        </p:spPr>
        <p:txBody>
          <a:bodyPr lIns="0" tIns="0" rIns="0" bIns="0"/>
          <a:lstStyle>
            <a:lvl1pPr>
              <a:buClr>
                <a:schemeClr val="accent6"/>
              </a:buClr>
              <a:defRPr/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83F6F9C-053D-3008-7B9D-553AB6AB11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756" y="4171365"/>
            <a:ext cx="1954800" cy="19548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F0AB78C-E6CB-E309-CC37-585DF7811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03545CCA-7DB1-9D4C-A6D9-897CF0BB7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46363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2AE2C91-F13F-48A3-5445-EE87B77B7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33636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33366F6-7006-4449-9BFC-188757522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528" y="382349"/>
            <a:ext cx="7200800" cy="1232291"/>
          </a:xfrm>
        </p:spPr>
        <p:txBody>
          <a:bodyPr lIns="0" tIns="0" rIns="0" bIns="0"/>
          <a:lstStyle>
            <a:lvl1pPr algn="l"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0EA4015-EA8F-1B4A-BA15-223DE436BF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2736362-12FE-9049-9E29-EF62382C3422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96213" y="382349"/>
            <a:ext cx="1080120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6" name="Picture 15" descr="Logo NHS Bedfordshire, Luton and Milton Keynes Integrated Care Board">
            <a:extLst>
              <a:ext uri="{FF2B5EF4-FFF2-40B4-BE49-F238E27FC236}">
                <a16:creationId xmlns:a16="http://schemas.microsoft.com/office/drawing/2014/main" id="{34695880-BC5C-9487-8B39-CABBBC1A4B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11270C-9C91-A140-865B-E13553CB7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444" y="1844825"/>
            <a:ext cx="8524884" cy="4281340"/>
          </a:xfrm>
        </p:spPr>
        <p:txBody>
          <a:bodyPr lIns="0" tIns="0" rIns="0" bIns="0"/>
          <a:lstStyle>
            <a:lvl1pPr>
              <a:buClr>
                <a:schemeClr val="accent6"/>
              </a:buClr>
              <a:defRPr/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D0E5D50-ABBC-2B1B-D803-9532F8ED8A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750" y="4171365"/>
            <a:ext cx="1954800" cy="19548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31E1AE3-278C-9CBB-04F8-1D4304882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65EA11FE-DF14-ED47-BB9D-0EAF22485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9460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50E9455-07F6-09B9-2485-7E6C63006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33636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1C0BAA9-E631-7646-A612-36D961F66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528" y="382349"/>
            <a:ext cx="7211891" cy="1232291"/>
          </a:xfrm>
        </p:spPr>
        <p:txBody>
          <a:bodyPr lIns="0" tIns="0" rIns="0" bIns="0"/>
          <a:lstStyle>
            <a:lvl1pPr algn="l"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852B6C0-4E92-354F-8B42-17732F1561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39F354D-A928-AD48-8400-1DF92DB8E640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96213" y="382349"/>
            <a:ext cx="1080120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2" name="Picture 11" descr="Logo NHS Bedfordshire, Luton and Milton Keynes Integrated Care Board">
            <a:extLst>
              <a:ext uri="{FF2B5EF4-FFF2-40B4-BE49-F238E27FC236}">
                <a16:creationId xmlns:a16="http://schemas.microsoft.com/office/drawing/2014/main" id="{B5565897-B3FA-F8DC-52A8-BBC01EF1A4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932F6ED-E73C-8047-A71B-37A60114CE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444" y="1844825"/>
            <a:ext cx="8524884" cy="4281340"/>
          </a:xfrm>
        </p:spPr>
        <p:txBody>
          <a:bodyPr lIns="0" tIns="0" rIns="0" bIns="0"/>
          <a:lstStyle>
            <a:lvl1pPr>
              <a:buClr>
                <a:schemeClr val="accent6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90F944D-B1A2-CB39-8724-3BAB8882B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976" y="4171365"/>
            <a:ext cx="1954800" cy="19548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5CD820A-2027-3D77-9A42-4D70637043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6D228FC6-3DD4-BC43-80E0-ED2A58B20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GB" b="1"/>
              <a:t>NHS Bedfordshire, Luton and Milton Keynes Integrated Care Board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51377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CA3554F-9B0F-1F08-F6CA-8AF0E7616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33636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D292033-F9BE-624A-9ACF-ECF3807FC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528" y="382349"/>
            <a:ext cx="7200800" cy="1232291"/>
          </a:xfrm>
        </p:spPr>
        <p:txBody>
          <a:bodyPr lIns="0" tIns="0" rIns="0" bIns="0"/>
          <a:lstStyle>
            <a:lvl1pPr algn="l"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9F9EA4-59B8-DE41-8274-B9A04E4EC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5682414-8E83-EA45-AEB3-686CD8293BE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96213" y="382349"/>
            <a:ext cx="1080120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6" name="Picture 15" descr="Logo NHS Bedfordshire, Luton and Milton Keynes Integrated Care Board">
            <a:extLst>
              <a:ext uri="{FF2B5EF4-FFF2-40B4-BE49-F238E27FC236}">
                <a16:creationId xmlns:a16="http://schemas.microsoft.com/office/drawing/2014/main" id="{5AA17C37-5564-26FA-7C1D-56C302DC43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BC6CEFE-586A-D04A-BD76-7AA7D16881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444" y="1844825"/>
            <a:ext cx="8524884" cy="4281340"/>
          </a:xfrm>
        </p:spPr>
        <p:txBody>
          <a:bodyPr lIns="0" tIns="0" rIns="0" bIns="0"/>
          <a:lstStyle>
            <a:lvl1pPr>
              <a:buClr>
                <a:schemeClr val="accent6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5E154A4-A5E9-7E4E-AFEE-E33352332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168" y="4171365"/>
            <a:ext cx="1954800" cy="19548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8DE1D9F-41A7-C4AE-BEF8-14ECC07269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9108212-FA42-B646-BD49-6E9A7521B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GB" b="1"/>
              <a:t>NHS Bedfordshire, Luton and Milton Keynes Integrated Care Board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593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2346B18A-0E85-E9B9-0EC7-C2CF558671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55840" cy="6857999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Icons">
            <a:extLst>
              <a:ext uri="{FF2B5EF4-FFF2-40B4-BE49-F238E27FC236}">
                <a16:creationId xmlns:a16="http://schemas.microsoft.com/office/drawing/2014/main" id="{37D11603-DBB0-8723-B70E-65571D54F7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1157" y="434551"/>
            <a:ext cx="3952635" cy="6090621"/>
            <a:chOff x="271157" y="434551"/>
            <a:chExt cx="3952635" cy="609062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66F83DF-DCEA-A151-C367-672E84733A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158" y="4714621"/>
              <a:ext cx="1810551" cy="181055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2AFCF29-EC03-67F9-2D05-032D73B656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3241" y="4714621"/>
              <a:ext cx="1810551" cy="181055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C4664B6-3A75-BC30-9171-93CE728AB3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3240" y="2571244"/>
              <a:ext cx="1810551" cy="181055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CB87578-8820-0746-C5E6-202DD41CDF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350" y="2571244"/>
              <a:ext cx="1810551" cy="181055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76DEA55-D3EB-4B68-C42A-CF219417A1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157" y="434551"/>
              <a:ext cx="1810551" cy="1810551"/>
            </a:xfrm>
            <a:prstGeom prst="rect">
              <a:avLst/>
            </a:prstGeom>
          </p:spPr>
        </p:pic>
      </p:grpSp>
      <p:pic>
        <p:nvPicPr>
          <p:cNvPr id="20" name="Picture 19" descr="Logo NHS Bedfordshire, Luton and Milton Keynes Integrated Care Board">
            <a:extLst>
              <a:ext uri="{FF2B5EF4-FFF2-40B4-BE49-F238E27FC236}">
                <a16:creationId xmlns:a16="http://schemas.microsoft.com/office/drawing/2014/main" id="{B53B9CBA-D35E-8D23-BB8A-2AA3C277A4E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256" y="536574"/>
            <a:ext cx="3196679" cy="15962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87888" y="2924944"/>
            <a:ext cx="6429060" cy="2464029"/>
          </a:xfrm>
        </p:spPr>
        <p:txBody>
          <a:bodyPr anchor="b" anchorCtr="0"/>
          <a:lstStyle>
            <a:lvl1pPr algn="l">
              <a:defRPr sz="4000" b="1" cap="none" baseline="0"/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7888" y="5527904"/>
            <a:ext cx="6429060" cy="888950"/>
          </a:xfrm>
        </p:spPr>
        <p:txBody>
          <a:bodyPr anchor="t" anchorCtr="0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37180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4940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levels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37106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 +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EADE583-908C-5EF8-7A33-A0DBD9AFE4D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305550" y="1844675"/>
            <a:ext cx="5384800" cy="4281488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93880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 +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1B72853B-FE46-3931-6EB0-9D4C0D7319CF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305549" y="1844675"/>
            <a:ext cx="5384799" cy="4281488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31883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 + SmartArt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ACCBD6DD-FF6C-C0B2-A7DA-B6644EEB3DFE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6305549" y="1844675"/>
            <a:ext cx="5384799" cy="4281488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06582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 + Tw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473027E-C16B-976D-58F8-F426DB5669D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17410" y="1812699"/>
            <a:ext cx="5384799" cy="692375"/>
          </a:xfrm>
        </p:spPr>
        <p:txBody>
          <a:bodyPr lIns="0" tIns="0" rIns="0" b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B9A1CF0-6F4F-29F6-14DD-A89545B601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4939" y="1812699"/>
            <a:ext cx="5384799" cy="692375"/>
          </a:xfrm>
        </p:spPr>
        <p:txBody>
          <a:bodyPr lIns="0" tIns="0" rIns="0" b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2662898"/>
            <a:ext cx="5384800" cy="3463265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4940" y="2662898"/>
            <a:ext cx="5384800" cy="3463266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61620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3352" y="382349"/>
            <a:ext cx="7403008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AC609D3-2746-607C-4C8F-1F96BDA9C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9360036-E47F-7CD4-83E5-E6359C0594F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96261" y="382349"/>
            <a:ext cx="1080120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4940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1258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 + Tw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3352" y="382349"/>
            <a:ext cx="7403008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97C4DEB-82AD-CD3F-16A2-CFD42DA88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D6977DD-A1BE-4859-8D6C-BFF294B7E558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96261" y="382349"/>
            <a:ext cx="1080120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473027E-C16B-976D-58F8-F426DB5669D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17410" y="1812699"/>
            <a:ext cx="5384799" cy="692375"/>
          </a:xfrm>
        </p:spPr>
        <p:txBody>
          <a:bodyPr lIns="0" tIns="0" rIns="0" b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B9A1CF0-6F4F-29F6-14DD-A89545B601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4939" y="1812699"/>
            <a:ext cx="5384799" cy="692375"/>
          </a:xfrm>
        </p:spPr>
        <p:txBody>
          <a:bodyPr lIns="0" tIns="0" rIns="0" b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2662898"/>
            <a:ext cx="5384800" cy="3463265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4940" y="2662898"/>
            <a:ext cx="5384800" cy="3463266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28153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4940" y="1812699"/>
            <a:ext cx="5384800" cy="4313465"/>
          </a:xfrm>
          <a:solidFill>
            <a:schemeClr val="accent1"/>
          </a:solidFill>
        </p:spPr>
        <p:txBody>
          <a:bodyPr lIns="180000" tIns="180000" rIns="180000" bIns="180000"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chemeClr val="bg2"/>
                </a:solidFill>
              </a:defRPr>
            </a:lvl1pPr>
            <a:lvl2pPr>
              <a:buClr>
                <a:schemeClr val="accent6"/>
              </a:buClr>
              <a:defRPr sz="2200">
                <a:solidFill>
                  <a:schemeClr val="bg2"/>
                </a:solidFill>
              </a:defRPr>
            </a:lvl2pPr>
            <a:lvl3pPr>
              <a:buClr>
                <a:schemeClr val="accent6"/>
              </a:buClr>
              <a:defRPr sz="2000">
                <a:solidFill>
                  <a:schemeClr val="bg2"/>
                </a:solidFill>
              </a:defRPr>
            </a:lvl3pPr>
            <a:lvl4pPr>
              <a:buClr>
                <a:schemeClr val="accent6"/>
              </a:buClr>
              <a:defRPr sz="1800">
                <a:solidFill>
                  <a:schemeClr val="bg2"/>
                </a:solidFill>
              </a:defRPr>
            </a:lvl4pPr>
            <a:lvl5pPr>
              <a:buClr>
                <a:schemeClr val="accent6"/>
              </a:buClr>
              <a:defRPr sz="1600">
                <a:solidFill>
                  <a:schemeClr val="bg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37452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4940" y="1812699"/>
            <a:ext cx="5384800" cy="4313465"/>
          </a:xfrm>
          <a:solidFill>
            <a:schemeClr val="accent2"/>
          </a:solidFill>
        </p:spPr>
        <p:txBody>
          <a:bodyPr lIns="180000" tIns="180000" rIns="180000" bIns="180000"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 sz="2000"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 sz="1800"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55750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4940" y="1812699"/>
            <a:ext cx="5384800" cy="4313465"/>
          </a:xfrm>
          <a:solidFill>
            <a:schemeClr val="accent3"/>
          </a:solidFill>
        </p:spPr>
        <p:txBody>
          <a:bodyPr lIns="180000" tIns="180000" rIns="180000" bIns="180000"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 sz="2000"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 sz="1800"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9334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3445" y="382348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Contents</a:t>
            </a:r>
            <a:endParaRPr lang="en-GB" dirty="0"/>
          </a:p>
        </p:txBody>
      </p:sp>
      <p:pic>
        <p:nvPicPr>
          <p:cNvPr id="12" name="Picture 11" descr="Logo NHS Bedfordshire, Luton and Milton Keynes Integrated Care Board">
            <a:extLst>
              <a:ext uri="{FF2B5EF4-FFF2-40B4-BE49-F238E27FC236}">
                <a16:creationId xmlns:a16="http://schemas.microsoft.com/office/drawing/2014/main" id="{F2F551F1-B167-DDAD-F5C7-709FF9793E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791059C-B617-7A9F-D1A5-33BE30F1F3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669" y="1916832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4BD5BC40-821A-0ADA-B119-0B94A4A304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85606" y="1916832"/>
            <a:ext cx="462150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DCCAE54-FB8B-C6D0-41EA-B5477EA27BF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65554" y="1916832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F9C8A5C9-DD3B-CC0E-3ECE-B78793ACD2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35491" y="1916832"/>
            <a:ext cx="462150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3BB28AD8-38C2-E4F6-491B-6B365482AF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5669" y="2714175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771BB29E-8FD3-6F07-9549-21281FB2C8C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85606" y="2714175"/>
            <a:ext cx="462150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9C272FB6-5827-CF94-0BB7-A5633FDAFE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65554" y="2714175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4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F1DCFFDE-3876-711D-6AB9-91C5D3605DA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035491" y="2714175"/>
            <a:ext cx="462150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AA7D13D4-5A4C-13EB-CFE3-F88242A546A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5669" y="3511518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5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175D2E21-B997-B939-72FA-17579F5CBB2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85606" y="3511518"/>
            <a:ext cx="462150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BBE2B8E5-A304-B07B-649D-66B7CCAD6B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65554" y="3511518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6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D41E3900-A916-F86C-DEB3-C1ADBBEDCC1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035491" y="3511518"/>
            <a:ext cx="462150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B3E104A3-85DB-6004-3A11-5035F911489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669" y="4308861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7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CC05018E-3211-2043-C441-507621E5F02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285606" y="4308861"/>
            <a:ext cx="462150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3223CAC-ACE0-F829-7DBC-0484443DB87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65554" y="4308861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8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1425AE6C-AD38-6391-BD1B-8C66F33D510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035491" y="4308861"/>
            <a:ext cx="462150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71CBF9F8-9690-AFB8-BB42-48DACE4CD25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15669" y="5102554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9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870A85A1-791E-134E-0D92-D16B7731EAD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285606" y="5102554"/>
            <a:ext cx="462150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A421CA34-6EB9-EFC6-6468-DF12FFAB16B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65554" y="5102554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10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4287A1ED-63C9-ABAE-8B7E-3C7C5B16792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035491" y="5102554"/>
            <a:ext cx="462150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B4D757-2CEE-3342-7180-0D539F07B348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0164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906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4940" y="1812699"/>
            <a:ext cx="5384800" cy="4313465"/>
          </a:xfrm>
          <a:solidFill>
            <a:schemeClr val="accent4"/>
          </a:solidFill>
        </p:spPr>
        <p:txBody>
          <a:bodyPr lIns="180000" tIns="180000" rIns="180000" bIns="180000"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 sz="2000"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 sz="1800"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06949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619E3F5-2AC2-1E46-A775-16FD7C561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4" name="Picture 13" descr="Logo NHS Bedfordshire, Luton and Milton Keynes Integrated Care Board">
            <a:extLst>
              <a:ext uri="{FF2B5EF4-FFF2-40B4-BE49-F238E27FC236}">
                <a16:creationId xmlns:a16="http://schemas.microsoft.com/office/drawing/2014/main" id="{B764F99B-AF25-2E32-27E7-CF259261A2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409" y="1844824"/>
            <a:ext cx="5384800" cy="4281340"/>
          </a:xfrm>
        </p:spPr>
        <p:txBody>
          <a:bodyPr lIns="0" tIns="0" rIns="0" bIns="0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4940" y="1812699"/>
            <a:ext cx="5384800" cy="4313465"/>
          </a:xfrm>
          <a:solidFill>
            <a:schemeClr val="accent5"/>
          </a:solidFill>
        </p:spPr>
        <p:txBody>
          <a:bodyPr lIns="180000" tIns="180000" rIns="180000" bIns="180000"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 sz="2000"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 sz="1800"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levels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5C36C-7853-E989-9BB1-1879670D0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8A99C0-7B3E-5844-A612-5374AE598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8E4235F-1C61-9E4D-A174-0DABA054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10035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5A8C793-FBE8-8D42-B07F-A2F1061D2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7" name="Picture 6" descr="Logo NHS Bedfordshire, Luton and Milton Keynes Integrated Care Board">
            <a:extLst>
              <a:ext uri="{FF2B5EF4-FFF2-40B4-BE49-F238E27FC236}">
                <a16:creationId xmlns:a16="http://schemas.microsoft.com/office/drawing/2014/main" id="{5BACF042-79E8-0995-0238-D587D62DAC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9E33F2C-1B2A-39E2-00E5-669A242E6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080E96A-B518-CC4C-93D4-FB346BDBE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33095F4-8AE0-C24B-9632-EA99B62C4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46907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+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Logo NHS Bedfordshire, Luton and Milton Keynes Integrated Care Board">
            <a:extLst>
              <a:ext uri="{FF2B5EF4-FFF2-40B4-BE49-F238E27FC236}">
                <a16:creationId xmlns:a16="http://schemas.microsoft.com/office/drawing/2014/main" id="{EC7059DA-B8A9-1906-D3A8-7D072ADB01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3B23630-2978-FE3C-C5A4-0137AA831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B8AFA2F-E014-7040-ADF0-F9D5345AA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0110C9-9253-6E4E-959D-9ED728D2B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04095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3B23630-2978-FE3C-C5A4-0137AA831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321715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B8AFA2F-E014-7040-ADF0-F9D5345AA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0110C9-9253-6E4E-959D-9ED728D2B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08568" y="6321714"/>
            <a:ext cx="487208" cy="53628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0233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Contents</a:t>
            </a:r>
            <a:endParaRPr lang="en-GB" dirty="0"/>
          </a:p>
        </p:txBody>
      </p:sp>
      <p:pic>
        <p:nvPicPr>
          <p:cNvPr id="12" name="Picture 11" descr="Logo NHS Bedfordshire, Luton and Milton Keynes Integrated Care Board">
            <a:extLst>
              <a:ext uri="{FF2B5EF4-FFF2-40B4-BE49-F238E27FC236}">
                <a16:creationId xmlns:a16="http://schemas.microsoft.com/office/drawing/2014/main" id="{F2F551F1-B167-DDAD-F5C7-709FF9793E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57936EC-59EB-14A9-0E47-A099941D48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669" y="1916832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A791989F-B054-1E7C-3B13-38F9C3D84A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85606" y="1916832"/>
            <a:ext cx="1039072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4D6EABD4-789E-42F8-EEC8-84FB15E785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5669" y="2714175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541ED023-3D59-0881-35EF-7A361C748F7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85606" y="2714175"/>
            <a:ext cx="1039072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5BF37D5-9537-2421-FA08-D1557413B45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5669" y="3511518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38" name="Text Placeholder 8">
            <a:extLst>
              <a:ext uri="{FF2B5EF4-FFF2-40B4-BE49-F238E27FC236}">
                <a16:creationId xmlns:a16="http://schemas.microsoft.com/office/drawing/2014/main" id="{058B72B7-9E05-4C3D-8400-CD6FCFC9EBD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85606" y="3511518"/>
            <a:ext cx="1039072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1B0F662B-8EF1-8BDE-BE29-D43397BBC5C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669" y="4308861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4</a:t>
            </a:r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967AAB2B-1CED-D7E2-8511-1731C21427C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285606" y="4308861"/>
            <a:ext cx="1039072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5CCBF93-B4D8-9138-924B-67924A52151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15669" y="5102554"/>
            <a:ext cx="584200" cy="584200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 anchorCtr="1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5</a:t>
            </a:r>
          </a:p>
        </p:txBody>
      </p:sp>
      <p:sp>
        <p:nvSpPr>
          <p:cNvPr id="42" name="Text Placeholder 8">
            <a:extLst>
              <a:ext uri="{FF2B5EF4-FFF2-40B4-BE49-F238E27FC236}">
                <a16:creationId xmlns:a16="http://schemas.microsoft.com/office/drawing/2014/main" id="{B455E63B-4D5A-BFC9-039E-6121581B992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285606" y="5102554"/>
            <a:ext cx="10390725" cy="5842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B4D757-2CEE-3342-7180-0D539F07B348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0164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3689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2" name="Picture 11" descr="Logo NHS Bedfordshire, Luton and Milton Keynes Integrated Care Board">
            <a:extLst>
              <a:ext uri="{FF2B5EF4-FFF2-40B4-BE49-F238E27FC236}">
                <a16:creationId xmlns:a16="http://schemas.microsoft.com/office/drawing/2014/main" id="{F2F551F1-B167-DDAD-F5C7-709FF9793E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445" y="1844824"/>
            <a:ext cx="11172331" cy="4280400"/>
          </a:xfrm>
        </p:spPr>
        <p:txBody>
          <a:bodyPr lIns="0" tIns="0" rIns="0" b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B4D757-2CEE-3342-7180-0D539F07B348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0164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5975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2" name="Picture 11" descr="Logo NHS Bedfordshire, Luton and Milton Keynes Integrated Care Board">
            <a:extLst>
              <a:ext uri="{FF2B5EF4-FFF2-40B4-BE49-F238E27FC236}">
                <a16:creationId xmlns:a16="http://schemas.microsoft.com/office/drawing/2014/main" id="{F2F551F1-B167-DDAD-F5C7-709FF9793E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25E99AC8-F1A0-B864-939C-B22774523AA1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523874" y="1844675"/>
            <a:ext cx="11171901" cy="4279900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B4D757-2CEE-3342-7180-0D539F07B348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0164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22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2" name="Picture 11" descr="Logo NHS Bedfordshire, Luton and Milton Keynes Integrated Care Board">
            <a:extLst>
              <a:ext uri="{FF2B5EF4-FFF2-40B4-BE49-F238E27FC236}">
                <a16:creationId xmlns:a16="http://schemas.microsoft.com/office/drawing/2014/main" id="{F2F551F1-B167-DDAD-F5C7-709FF9793E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164B4764-414F-5563-3829-8610C730F6A2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23875" y="1844674"/>
            <a:ext cx="11171901" cy="4279901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B4D757-2CEE-3342-7180-0D539F07B348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0164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4103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SmartArt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445" y="382349"/>
            <a:ext cx="8812915" cy="1234800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12" name="Picture 11" descr="Logo NHS Bedfordshire, Luton and Milton Keynes Integrated Care Board">
            <a:extLst>
              <a:ext uri="{FF2B5EF4-FFF2-40B4-BE49-F238E27FC236}">
                <a16:creationId xmlns:a16="http://schemas.microsoft.com/office/drawing/2014/main" id="{F2F551F1-B167-DDAD-F5C7-709FF9793E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FA0B32A7-6AE1-4B51-FD76-220CF0F3E849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523875" y="1844675"/>
            <a:ext cx="11171901" cy="4279900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B4D757-2CEE-3342-7180-0D539F07B348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0164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7210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, Title and Content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7528" y="382349"/>
            <a:ext cx="7488832" cy="1232291"/>
          </a:xfr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061D5CC-E7BA-CD48-BEFA-732B875B9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213" y="458434"/>
            <a:ext cx="1080120" cy="10801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AD6CD807-B739-3D41-88A9-ABEAAF0A12FA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596213" y="382349"/>
            <a:ext cx="1080120" cy="1232291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No.</a:t>
            </a:r>
            <a:endParaRPr lang="en-GB" dirty="0"/>
          </a:p>
        </p:txBody>
      </p:sp>
      <p:pic>
        <p:nvPicPr>
          <p:cNvPr id="13" name="Picture 12" descr="Logo NHS Bedfordshire, Luton and Milton Keynes Integrated Care Board">
            <a:extLst>
              <a:ext uri="{FF2B5EF4-FFF2-40B4-BE49-F238E27FC236}">
                <a16:creationId xmlns:a16="http://schemas.microsoft.com/office/drawing/2014/main" id="{FF131AAF-0690-B049-F07A-6EBD7BB960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86255"/>
            <a:ext cx="1927368" cy="9624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445" y="1844825"/>
            <a:ext cx="11172331" cy="4281340"/>
          </a:xfrm>
        </p:spPr>
        <p:txBody>
          <a:bodyPr lIns="0" tIns="0" rIns="0" b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F70970-6B55-C9CE-E1DC-A320C509C980}"/>
              </a:ext>
            </a:extLst>
          </p:cNvPr>
          <p:cNvSpPr/>
          <p:nvPr userDrawn="1"/>
        </p:nvSpPr>
        <p:spPr>
          <a:xfrm>
            <a:off x="0" y="6321714"/>
            <a:ext cx="12192000" cy="536285"/>
          </a:xfrm>
          <a:prstGeom prst="rect">
            <a:avLst/>
          </a:prstGeom>
          <a:solidFill>
            <a:srgbClr val="E1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3445" y="6321714"/>
            <a:ext cx="7403008" cy="5362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/>
            </a:lvl1pPr>
          </a:lstStyle>
          <a:p>
            <a:r>
              <a:rPr lang="en-GB" b="1" dirty="0"/>
              <a:t>NHS Bedfordshire, Luton and Milton Keynes Integrated Care Board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8568" y="6356350"/>
            <a:ext cx="487208" cy="50164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/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6213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371" y="332656"/>
            <a:ext cx="112332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371" y="1700809"/>
            <a:ext cx="11233248" cy="44253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1571" y="6356351"/>
            <a:ext cx="30928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GB"/>
              <a:t>NHS Bedfordshire, Luton and Milton Keynes Integrated Care Board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9974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0A60DCE-9105-48A5-8A92-25C9283756D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345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106FB8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106FB8"/>
        </a:buClr>
        <a:buFont typeface="Arial" panose="020B0604020202020204" pitchFamily="34" charset="0"/>
        <a:buChar char="–"/>
        <a:defRPr sz="22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106FB8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106FB8"/>
        </a:buClr>
        <a:buFont typeface="Arial" panose="020B0604020202020204" pitchFamily="34" charset="0"/>
        <a:buChar char="–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106FB8"/>
        </a:buClr>
        <a:buFont typeface="Arial" panose="020B0604020202020204" pitchFamily="34" charset="0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1814E-2CD8-4C27-9BAF-D8776C3A5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MiDoS?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288CC-6D8F-47CB-BA3F-FC6DFAC0E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834" y="1475546"/>
            <a:ext cx="11172331" cy="4846167"/>
          </a:xfrm>
        </p:spPr>
        <p:txBody>
          <a:bodyPr>
            <a:normAutofit fontScale="92500"/>
          </a:bodyPr>
          <a:lstStyle/>
          <a:p>
            <a:endParaRPr lang="en-GB" dirty="0"/>
          </a:p>
          <a:p>
            <a:r>
              <a:rPr lang="en-GB" sz="2600" dirty="0"/>
              <a:t>MiDoS is a </a:t>
            </a:r>
            <a:r>
              <a:rPr lang="en-GB" sz="2600" b="1" dirty="0"/>
              <a:t>web-based search tool </a:t>
            </a:r>
            <a:r>
              <a:rPr lang="en-GB" sz="2600" dirty="0"/>
              <a:t>that can be linked with a variety of service directories across </a:t>
            </a:r>
            <a:r>
              <a:rPr lang="en-GB" sz="2600" b="1" dirty="0"/>
              <a:t>health, social care, and voluntary </a:t>
            </a:r>
            <a:r>
              <a:rPr lang="en-GB" sz="2600" dirty="0"/>
              <a:t>sectors to allow users to search for local services via postcode and free text or by service area. </a:t>
            </a:r>
          </a:p>
          <a:p>
            <a:pPr marL="0" indent="0">
              <a:buNone/>
            </a:pPr>
            <a:endParaRPr lang="en-GB" sz="2600" dirty="0"/>
          </a:p>
          <a:p>
            <a:r>
              <a:rPr lang="en-GB" sz="2600" dirty="0"/>
              <a:t>It enables </a:t>
            </a:r>
            <a:r>
              <a:rPr lang="en-GB" sz="2600" b="1" dirty="0"/>
              <a:t>health, social care, and voluntary sector professionals </a:t>
            </a:r>
            <a:r>
              <a:rPr lang="en-GB" sz="2600" dirty="0"/>
              <a:t>to search for a wide range of services that are available to meet the needs of their clients.</a:t>
            </a:r>
          </a:p>
          <a:p>
            <a:pPr marL="0" indent="0">
              <a:buNone/>
            </a:pPr>
            <a:endParaRPr lang="en-GB" sz="2600" dirty="0"/>
          </a:p>
          <a:p>
            <a:r>
              <a:rPr lang="en-GB" sz="2600" dirty="0"/>
              <a:t>MiDos can also provide a </a:t>
            </a:r>
            <a:r>
              <a:rPr lang="en-GB" sz="2600" b="1" dirty="0"/>
              <a:t>public</a:t>
            </a:r>
            <a:r>
              <a:rPr lang="en-GB" sz="2600" dirty="0"/>
              <a:t> facing portal to help people find the services they need or help and guidance to manage their long term or chronic conditions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4BB44-C9C3-4195-85DB-DB73AF603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1556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NHS Bedfordshire, Luton and Milton Keynes Integrated Care Board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15563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7099EA-0F21-4F70-940F-F0432D962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A60DCE-9105-48A5-8A92-25C9283756D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1556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15563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00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1814E-2CD8-4C27-9BAF-D8776C3A5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Who can use </a:t>
            </a:r>
            <a:r>
              <a:rPr lang="en-GB" dirty="0" err="1"/>
              <a:t>Midos</a:t>
            </a:r>
            <a:r>
              <a:rPr lang="en-GB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288CC-6D8F-47CB-BA3F-FC6DFAC0E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834" y="1475546"/>
            <a:ext cx="11172331" cy="484616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r>
              <a:rPr lang="en-GB" sz="2800" dirty="0"/>
              <a:t>This search tool can be accessed via any internet connected device, and is for all health, social care, community and voluntary sector staff/professionals. Each ‘user’ will be set up with a MiDoS account with a username and password, but it is also possible to link logins to normal daily login routines.</a:t>
            </a:r>
          </a:p>
          <a:p>
            <a:pPr marL="0" indent="0">
              <a:buNone/>
            </a:pPr>
            <a:endParaRPr lang="en-GB" sz="2800" dirty="0"/>
          </a:p>
          <a:p>
            <a:r>
              <a:rPr lang="en-GB" sz="2800" dirty="0"/>
              <a:t>There is also the functionality for the public to access MiDoS via the web and use the specifically designed search tool themselves to help support independence and self-care.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4BB44-C9C3-4195-85DB-DB73AF603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1556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NHS Bedfordshire, Luton and Milton Keynes Integrated Care Board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15563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7099EA-0F21-4F70-940F-F0432D962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A60DCE-9105-48A5-8A92-25C9283756D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41556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415563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966492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BLMK ICB Colours">
      <a:dk1>
        <a:srgbClr val="000000"/>
      </a:dk1>
      <a:lt1>
        <a:srgbClr val="FFFFFF"/>
      </a:lt1>
      <a:dk2>
        <a:srgbClr val="415563"/>
      </a:dk2>
      <a:lt2>
        <a:srgbClr val="E8EDEE"/>
      </a:lt2>
      <a:accent1>
        <a:srgbClr val="005EB8"/>
      </a:accent1>
      <a:accent2>
        <a:srgbClr val="FFB81C"/>
      </a:accent2>
      <a:accent3>
        <a:srgbClr val="41B6E5"/>
      </a:accent3>
      <a:accent4>
        <a:srgbClr val="78BD20"/>
      </a:accent4>
      <a:accent5>
        <a:srgbClr val="00A399"/>
      </a:accent5>
      <a:accent6>
        <a:srgbClr val="002F86"/>
      </a:accent6>
      <a:hlink>
        <a:srgbClr val="005EB8"/>
      </a:hlink>
      <a:folHlink>
        <a:srgbClr val="002F8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MK-ICB-PowerPoint-Template_June-2022-1 (1)" id="{B2E45965-68AE-624B-880A-D549759709D2}" vid="{F89C2C1E-1585-034B-97E8-2E9ABCE0744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F40FD18CEE2544BED82F7EF2889C09" ma:contentTypeVersion="19" ma:contentTypeDescription="Create a new document." ma:contentTypeScope="" ma:versionID="539a1da5b1c6c807c81791ff871ddb3e">
  <xsd:schema xmlns:xsd="http://www.w3.org/2001/XMLSchema" xmlns:xs="http://www.w3.org/2001/XMLSchema" xmlns:p="http://schemas.microsoft.com/office/2006/metadata/properties" xmlns:ns2="209480e6-5def-4cfe-827f-bce9832a9ed1" xmlns:ns3="bc83d4c8-37f8-4b27-a742-ba79a4d31a23" targetNamespace="http://schemas.microsoft.com/office/2006/metadata/properties" ma:root="true" ma:fieldsID="3b5bd5f5390b60e520390bdc5b71b42c" ns2:_="" ns3:_="">
    <xsd:import namespace="209480e6-5def-4cfe-827f-bce9832a9ed1"/>
    <xsd:import namespace="bc83d4c8-37f8-4b27-a742-ba79a4d31a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Date" minOccurs="0"/>
                <xsd:element ref="ns2:MediaServiceAutoKeyPoints" minOccurs="0"/>
                <xsd:element ref="ns2:MediaServiceKeyPoints" minOccurs="0"/>
                <xsd:element ref="ns2: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9480e6-5def-4cfe-827f-bce9832a9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Date" ma:index="18" nillable="true" ma:displayName="Date" ma:format="DateTime" ma:internalName="Date">
      <xsd:simpleType>
        <xsd:restriction base="dms:DateTime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etails" ma:index="21" nillable="true" ma:displayName="Details" ma:description="Jane took these" ma:format="Dropdown" ma:internalName="Details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ee2a8f3e-69a0-48db-9ae2-fb94ba6d48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83d4c8-37f8-4b27-a742-ba79a4d31a2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3b98663d-fdd6-48fa-9d26-95cc4c75d05c}" ma:internalName="TaxCatchAll" ma:showField="CatchAllData" ma:web="bc83d4c8-37f8-4b27-a742-ba79a4d31a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83d4c8-37f8-4b27-a742-ba79a4d31a23" xsi:nil="true"/>
    <Details xmlns="209480e6-5def-4cfe-827f-bce9832a9ed1" xsi:nil="true"/>
    <Date xmlns="209480e6-5def-4cfe-827f-bce9832a9ed1" xsi:nil="true"/>
    <lcf76f155ced4ddcb4097134ff3c332f xmlns="209480e6-5def-4cfe-827f-bce9832a9ed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85ADE9-5C88-434E-B9EE-710D13D309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9480e6-5def-4cfe-827f-bce9832a9ed1"/>
    <ds:schemaRef ds:uri="bc83d4c8-37f8-4b27-a742-ba79a4d31a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A3CD8DF-D564-49D4-A16A-74FA1488C05F}">
  <ds:schemaRefs>
    <ds:schemaRef ds:uri="http://schemas.microsoft.com/office/2006/metadata/properties"/>
    <ds:schemaRef ds:uri="http://schemas.microsoft.com/office/infopath/2007/PartnerControls"/>
    <ds:schemaRef ds:uri="bc83d4c8-37f8-4b27-a742-ba79a4d31a23"/>
    <ds:schemaRef ds:uri="209480e6-5def-4cfe-827f-bce9832a9ed1"/>
  </ds:schemaRefs>
</ds:datastoreItem>
</file>

<file path=customXml/itemProps3.xml><?xml version="1.0" encoding="utf-8"?>
<ds:datastoreItem xmlns:ds="http://schemas.openxmlformats.org/officeDocument/2006/customXml" ds:itemID="{9390E570-DDFC-4CDC-B106-588E3092BE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223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Arial</vt:lpstr>
      <vt:lpstr>1_Office Theme</vt:lpstr>
      <vt:lpstr>What is MiDoS?</vt:lpstr>
      <vt:lpstr>Who can use Midos?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Midos Briefing</dc:title>
  <dc:creator>GUTTERIDGE, Steve (NHS BEDFORDSHIRE, LUTON AND MILTON KEYNES ICB - M1J4Y)</dc:creator>
  <cp:lastModifiedBy>Carol Solaiman</cp:lastModifiedBy>
  <cp:revision>2</cp:revision>
  <dcterms:created xsi:type="dcterms:W3CDTF">2023-05-25T08:19:41Z</dcterms:created>
  <dcterms:modified xsi:type="dcterms:W3CDTF">2023-09-29T14:08:03Z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0x01010007F40FD18CEE2544BED82F7EF2889C09</vt:lpwstr>
  </property>
  <property fmtid="{D5CDD505-2E9C-101B-9397-08002B2CF9AE}" pid="3" name="MediaServiceImageTags">
    <vt:lpwstr/>
  </property>
</Properties>
</file>